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Lst>
  <p:sldSz cx="12192000" cy="6858000"/>
  <p:notesSz cx="7772400" cy="10058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DejaVu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DejaVu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DejaVu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DejaVu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DejaVu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35480" cy="68443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sp>
      <p:sp>
        <p:nvSpPr>
          <p:cNvPr id="11" name="CustomShape 2"/>
          <p:cNvSpPr/>
          <p:nvPr/>
        </p:nvSpPr>
        <p:spPr>
          <a:xfrm>
            <a:off x="11438640" y="6453360"/>
            <a:ext cx="752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fld id="{01DC9AEC-3F8C-473C-84B3-FC26F28C07F7}" type="slidenum">
              <a:rPr lang="en-US" sz="1800" b="0" strike="noStrike" spc="-1">
                <a:solidFill>
                  <a:srgbClr val="808080"/>
                </a:solidFill>
                <a:latin typeface="Arial"/>
                <a:ea typeface="DejaVu Sans"/>
              </a:rPr>
              <a:t>‹Nr.›</a:t>
            </a:fld>
            <a:endParaRPr lang="en-US" sz="1800" b="0" strike="noStrike" spc="-1">
              <a:latin typeface="DejaVu Sans"/>
            </a:endParaRPr>
          </a:p>
        </p:txBody>
      </p:sp>
      <p:sp>
        <p:nvSpPr>
          <p:cNvPr id="2" name="CustomShape 3"/>
          <p:cNvSpPr/>
          <p:nvPr/>
        </p:nvSpPr>
        <p:spPr>
          <a:xfrm>
            <a:off x="912240" y="1268280"/>
            <a:ext cx="9202320" cy="355680"/>
          </a:xfrm>
          <a:prstGeom prst="rect">
            <a:avLst/>
          </a:prstGeom>
          <a:noFill/>
          <a:ln w="0">
            <a:noFill/>
          </a:ln>
        </p:spPr>
        <p:style>
          <a:lnRef idx="0">
            <a:scrgbClr r="0" g="0" b="0"/>
          </a:lnRef>
          <a:fillRef idx="0">
            <a:scrgbClr r="0" g="0" b="0"/>
          </a:fillRef>
          <a:effectRef idx="0">
            <a:scrgbClr r="0" g="0" b="0"/>
          </a:effectRef>
          <a:fontRef idx="minor"/>
        </p:style>
      </p:sp>
      <p:pic>
        <p:nvPicPr>
          <p:cNvPr id="3" name="Picture 19" descr="Logo_TUC_de_RGB"/>
          <p:cNvPicPr/>
          <p:nvPr/>
        </p:nvPicPr>
        <p:blipFill>
          <a:blip r:embed="rId14"/>
          <a:stretch/>
        </p:blipFill>
        <p:spPr>
          <a:xfrm>
            <a:off x="0" y="0"/>
            <a:ext cx="3046320" cy="556200"/>
          </a:xfrm>
          <a:prstGeom prst="rect">
            <a:avLst/>
          </a:prstGeom>
          <a:ln w="0">
            <a:noFill/>
          </a:ln>
        </p:spPr>
      </p:pic>
      <p:pic>
        <p:nvPicPr>
          <p:cNvPr id="4" name="Grafik 2"/>
          <p:cNvPicPr/>
          <p:nvPr/>
        </p:nvPicPr>
        <p:blipFill>
          <a:blip r:embed="rId15"/>
          <a:stretch/>
        </p:blipFill>
        <p:spPr>
          <a:xfrm>
            <a:off x="7430400" y="134640"/>
            <a:ext cx="3692160" cy="508320"/>
          </a:xfrm>
          <a:prstGeom prst="rect">
            <a:avLst/>
          </a:prstGeom>
          <a:ln w="0">
            <a:noFill/>
          </a:ln>
        </p:spPr>
      </p:pic>
      <p:sp>
        <p:nvSpPr>
          <p:cNvPr id="5" name="CustomShape 4"/>
          <p:cNvSpPr/>
          <p:nvPr/>
        </p:nvSpPr>
        <p:spPr>
          <a:xfrm>
            <a:off x="912240" y="1268280"/>
            <a:ext cx="9202320" cy="355680"/>
          </a:xfrm>
          <a:prstGeom prst="rect">
            <a:avLst/>
          </a:prstGeom>
          <a:noFill/>
          <a:ln w="0">
            <a:noFill/>
          </a:ln>
        </p:spPr>
        <p:style>
          <a:lnRef idx="0">
            <a:scrgbClr r="0" g="0" b="0"/>
          </a:lnRef>
          <a:fillRef idx="0">
            <a:scrgbClr r="0" g="0" b="0"/>
          </a:fillRef>
          <a:effectRef idx="0">
            <a:scrgbClr r="0" g="0" b="0"/>
          </a:effectRef>
          <a:fontRef idx="minor"/>
        </p:style>
      </p:sp>
      <p:sp>
        <p:nvSpPr>
          <p:cNvPr id="6" name="CustomShape 5"/>
          <p:cNvSpPr/>
          <p:nvPr/>
        </p:nvSpPr>
        <p:spPr>
          <a:xfrm>
            <a:off x="11444760" y="0"/>
            <a:ext cx="735480" cy="68443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sp>
      <p:sp>
        <p:nvSpPr>
          <p:cNvPr id="7" name="CustomShape 6"/>
          <p:cNvSpPr/>
          <p:nvPr/>
        </p:nvSpPr>
        <p:spPr>
          <a:xfrm>
            <a:off x="0" y="6642720"/>
            <a:ext cx="1217844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800" b="0" strike="noStrike" spc="-1">
                <a:solidFill>
                  <a:srgbClr val="A6A6A6"/>
                </a:solidFill>
                <a:latin typeface="DejaVu Sans"/>
                <a:ea typeface="DejaVu Sans"/>
              </a:rPr>
              <a:t>The Limits to Growth – TU Clausthal</a:t>
            </a:r>
            <a:endParaRPr lang="en-US" sz="800" b="0" strike="noStrike" spc="-1">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US" sz="4400" b="0" strike="noStrike" spc="-1">
                <a:latin typeface="DejaVu Sans"/>
              </a:rPr>
              <a:t>Click to edit the title text format</a:t>
            </a: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DejaVu Sans"/>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DejaVu Sans"/>
              </a:rPr>
              <a:t>Second Outline Level</a:t>
            </a:r>
          </a:p>
          <a:p>
            <a:pPr marL="1296000" lvl="2" indent="-288000">
              <a:spcBef>
                <a:spcPts val="850"/>
              </a:spcBef>
              <a:buClr>
                <a:srgbClr val="000000"/>
              </a:buClr>
              <a:buSzPct val="45000"/>
              <a:buFont typeface="Wingdings" charset="2"/>
              <a:buChar char=""/>
            </a:pPr>
            <a:r>
              <a:rPr lang="en-US" sz="2400" b="0" strike="noStrike" spc="-1">
                <a:latin typeface="DejaVu Sans"/>
              </a:rPr>
              <a:t>Third Outline Level</a:t>
            </a:r>
          </a:p>
          <a:p>
            <a:pPr marL="1728000" lvl="3" indent="-216000">
              <a:spcBef>
                <a:spcPts val="567"/>
              </a:spcBef>
              <a:buClr>
                <a:srgbClr val="000000"/>
              </a:buClr>
              <a:buSzPct val="75000"/>
              <a:buFont typeface="Symbol" charset="2"/>
              <a:buChar char=""/>
            </a:pPr>
            <a:r>
              <a:rPr lang="en-US" sz="2000" b="0" strike="noStrike" spc="-1">
                <a:latin typeface="DejaVu Sans"/>
              </a:rPr>
              <a:t>Fourth Outline Level</a:t>
            </a:r>
          </a:p>
          <a:p>
            <a:pPr marL="2160000" lvl="4" indent="-216000">
              <a:spcBef>
                <a:spcPts val="283"/>
              </a:spcBef>
              <a:buClr>
                <a:srgbClr val="000000"/>
              </a:buClr>
              <a:buSzPct val="45000"/>
              <a:buFont typeface="Wingdings" charset="2"/>
              <a:buChar char=""/>
            </a:pPr>
            <a:r>
              <a:rPr lang="en-US" sz="2000" b="0" strike="noStrike" spc="-1">
                <a:latin typeface="DejaVu Sans"/>
              </a:rPr>
              <a:t>Fifth Outline Level</a:t>
            </a:r>
          </a:p>
          <a:p>
            <a:pPr marL="2592000" lvl="5" indent="-216000">
              <a:spcBef>
                <a:spcPts val="283"/>
              </a:spcBef>
              <a:buClr>
                <a:srgbClr val="000000"/>
              </a:buClr>
              <a:buSzPct val="45000"/>
              <a:buFont typeface="Wingdings" charset="2"/>
              <a:buChar char=""/>
            </a:pPr>
            <a:r>
              <a:rPr lang="en-US" sz="2000" b="0" strike="noStrike" spc="-1">
                <a:latin typeface="DejaVu Sans"/>
              </a:rPr>
              <a:t>Sixth Outline Level</a:t>
            </a:r>
          </a:p>
          <a:p>
            <a:pPr marL="3024000" lvl="6" indent="-216000">
              <a:spcBef>
                <a:spcPts val="283"/>
              </a:spcBef>
              <a:buClr>
                <a:srgbClr val="000000"/>
              </a:buClr>
              <a:buSzPct val="45000"/>
              <a:buFont typeface="Wingdings" charset="2"/>
              <a:buChar char=""/>
            </a:pPr>
            <a:r>
              <a:rPr lang="en-US" sz="2000" b="0" strike="noStrike" spc="-1">
                <a:latin typeface="DejaVu Sans"/>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35480" cy="68443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sp>
      <p:sp>
        <p:nvSpPr>
          <p:cNvPr id="47" name="CustomShape 2"/>
          <p:cNvSpPr/>
          <p:nvPr/>
        </p:nvSpPr>
        <p:spPr>
          <a:xfrm>
            <a:off x="11438640" y="6453360"/>
            <a:ext cx="752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fld id="{664F696B-99EE-4AC1-BA8C-63ED59F6493C}" type="slidenum">
              <a:rPr lang="en-US" sz="1800" b="0" strike="noStrike" spc="-1">
                <a:solidFill>
                  <a:srgbClr val="808080"/>
                </a:solidFill>
                <a:latin typeface="Arial"/>
                <a:ea typeface="DejaVu Sans"/>
              </a:rPr>
              <a:t>‹Nr.›</a:t>
            </a:fld>
            <a:endParaRPr lang="en-US" sz="1800" b="0" strike="noStrike" spc="-1">
              <a:latin typeface="DejaVu Sans"/>
            </a:endParaRPr>
          </a:p>
        </p:txBody>
      </p:sp>
      <p:sp>
        <p:nvSpPr>
          <p:cNvPr id="48" name="CustomShape 3"/>
          <p:cNvSpPr/>
          <p:nvPr/>
        </p:nvSpPr>
        <p:spPr>
          <a:xfrm>
            <a:off x="912240" y="1268280"/>
            <a:ext cx="9202320" cy="355680"/>
          </a:xfrm>
          <a:prstGeom prst="rect">
            <a:avLst/>
          </a:prstGeom>
          <a:noFill/>
          <a:ln w="0">
            <a:noFill/>
          </a:ln>
        </p:spPr>
        <p:style>
          <a:lnRef idx="0">
            <a:scrgbClr r="0" g="0" b="0"/>
          </a:lnRef>
          <a:fillRef idx="0">
            <a:scrgbClr r="0" g="0" b="0"/>
          </a:fillRef>
          <a:effectRef idx="0">
            <a:scrgbClr r="0" g="0" b="0"/>
          </a:effectRef>
          <a:fontRef idx="minor"/>
        </p:style>
      </p:sp>
      <p:pic>
        <p:nvPicPr>
          <p:cNvPr id="49" name="Picture 19" descr="Logo_TUC_de_RGB"/>
          <p:cNvPicPr/>
          <p:nvPr/>
        </p:nvPicPr>
        <p:blipFill>
          <a:blip r:embed="rId14"/>
          <a:stretch/>
        </p:blipFill>
        <p:spPr>
          <a:xfrm>
            <a:off x="0" y="0"/>
            <a:ext cx="3046320" cy="556200"/>
          </a:xfrm>
          <a:prstGeom prst="rect">
            <a:avLst/>
          </a:prstGeom>
          <a:ln w="0">
            <a:noFill/>
          </a:ln>
        </p:spPr>
      </p:pic>
      <p:pic>
        <p:nvPicPr>
          <p:cNvPr id="50" name="Grafik 2"/>
          <p:cNvPicPr/>
          <p:nvPr/>
        </p:nvPicPr>
        <p:blipFill>
          <a:blip r:embed="rId15"/>
          <a:stretch/>
        </p:blipFill>
        <p:spPr>
          <a:xfrm>
            <a:off x="7430400" y="134640"/>
            <a:ext cx="3692160" cy="508320"/>
          </a:xfrm>
          <a:prstGeom prst="rect">
            <a:avLst/>
          </a:prstGeom>
          <a:ln w="0">
            <a:noFill/>
          </a:ln>
        </p:spPr>
      </p:pic>
      <p:sp>
        <p:nvSpPr>
          <p:cNvPr id="51" name="CustomShape 4"/>
          <p:cNvSpPr/>
          <p:nvPr/>
        </p:nvSpPr>
        <p:spPr>
          <a:xfrm>
            <a:off x="11444760" y="0"/>
            <a:ext cx="735480" cy="68443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sp>
      <p:sp>
        <p:nvSpPr>
          <p:cNvPr id="52" name="CustomShape 5"/>
          <p:cNvSpPr/>
          <p:nvPr/>
        </p:nvSpPr>
        <p:spPr>
          <a:xfrm>
            <a:off x="11438640" y="6453360"/>
            <a:ext cx="752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fld id="{1190762A-66B9-4BAC-B665-D7EA376AAC14}" type="slidenum">
              <a:rPr lang="en-US" sz="1800" b="0" strike="noStrike" spc="-1">
                <a:solidFill>
                  <a:srgbClr val="808080"/>
                </a:solidFill>
                <a:latin typeface="Arial"/>
                <a:ea typeface="DejaVu Sans"/>
              </a:rPr>
              <a:t>‹Nr.›</a:t>
            </a:fld>
            <a:endParaRPr lang="en-US" sz="1800" b="0" strike="noStrike" spc="-1">
              <a:latin typeface="DejaVu Sans"/>
            </a:endParaRPr>
          </a:p>
        </p:txBody>
      </p:sp>
      <p:sp>
        <p:nvSpPr>
          <p:cNvPr id="53" name="CustomShape 6"/>
          <p:cNvSpPr/>
          <p:nvPr/>
        </p:nvSpPr>
        <p:spPr>
          <a:xfrm>
            <a:off x="0" y="6642720"/>
            <a:ext cx="1217844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800" b="0" strike="noStrike" spc="-1">
                <a:solidFill>
                  <a:srgbClr val="A6A6A6"/>
                </a:solidFill>
                <a:latin typeface="DejaVu Sans"/>
                <a:ea typeface="DejaVu Sans"/>
              </a:rPr>
              <a:t>The Limits to Growth – TU Clausthal</a:t>
            </a:r>
            <a:endParaRPr lang="en-US" sz="800" b="0" strike="noStrike" spc="-1">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US" sz="4400" b="0" strike="noStrike" spc="-1">
                <a:latin typeface="DejaVu Sans"/>
              </a:rPr>
              <a:t>Click to edit the title text format</a:t>
            </a: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DejaVu Sans"/>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DejaVu Sans"/>
              </a:rPr>
              <a:t>Second Outline Level</a:t>
            </a:r>
          </a:p>
          <a:p>
            <a:pPr marL="1296000" lvl="2" indent="-288000">
              <a:spcBef>
                <a:spcPts val="850"/>
              </a:spcBef>
              <a:buClr>
                <a:srgbClr val="000000"/>
              </a:buClr>
              <a:buSzPct val="45000"/>
              <a:buFont typeface="Wingdings" charset="2"/>
              <a:buChar char=""/>
            </a:pPr>
            <a:r>
              <a:rPr lang="en-US" sz="2400" b="0" strike="noStrike" spc="-1">
                <a:latin typeface="DejaVu Sans"/>
              </a:rPr>
              <a:t>Third Outline Level</a:t>
            </a:r>
          </a:p>
          <a:p>
            <a:pPr marL="1728000" lvl="3" indent="-216000">
              <a:spcBef>
                <a:spcPts val="567"/>
              </a:spcBef>
              <a:buClr>
                <a:srgbClr val="000000"/>
              </a:buClr>
              <a:buSzPct val="75000"/>
              <a:buFont typeface="Symbol" charset="2"/>
              <a:buChar char=""/>
            </a:pPr>
            <a:r>
              <a:rPr lang="en-US" sz="2000" b="0" strike="noStrike" spc="-1">
                <a:latin typeface="DejaVu Sans"/>
              </a:rPr>
              <a:t>Fourth Outline Level</a:t>
            </a:r>
          </a:p>
          <a:p>
            <a:pPr marL="2160000" lvl="4" indent="-216000">
              <a:spcBef>
                <a:spcPts val="283"/>
              </a:spcBef>
              <a:buClr>
                <a:srgbClr val="000000"/>
              </a:buClr>
              <a:buSzPct val="45000"/>
              <a:buFont typeface="Wingdings" charset="2"/>
              <a:buChar char=""/>
            </a:pPr>
            <a:r>
              <a:rPr lang="en-US" sz="2000" b="0" strike="noStrike" spc="-1">
                <a:latin typeface="DejaVu Sans"/>
              </a:rPr>
              <a:t>Fifth Outline Level</a:t>
            </a:r>
          </a:p>
          <a:p>
            <a:pPr marL="2592000" lvl="5" indent="-216000">
              <a:spcBef>
                <a:spcPts val="283"/>
              </a:spcBef>
              <a:buClr>
                <a:srgbClr val="000000"/>
              </a:buClr>
              <a:buSzPct val="45000"/>
              <a:buFont typeface="Wingdings" charset="2"/>
              <a:buChar char=""/>
            </a:pPr>
            <a:r>
              <a:rPr lang="en-US" sz="2000" b="0" strike="noStrike" spc="-1">
                <a:latin typeface="DejaVu Sans"/>
              </a:rPr>
              <a:t>Sixth Outline Level</a:t>
            </a:r>
          </a:p>
          <a:p>
            <a:pPr marL="3024000" lvl="6" indent="-216000">
              <a:spcBef>
                <a:spcPts val="283"/>
              </a:spcBef>
              <a:buClr>
                <a:srgbClr val="000000"/>
              </a:buClr>
              <a:buSzPct val="45000"/>
              <a:buFont typeface="Wingdings" charset="2"/>
              <a:buChar char=""/>
            </a:pPr>
            <a:r>
              <a:rPr lang="en-US" sz="2000" b="0" strike="noStrike" spc="-1">
                <a:latin typeface="DejaVu Sans"/>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apple.com/newsroom/2020/07/apple-commits-to-be-100-percent-carbon-neutral-for-its-supply-chain-and-products-by-2030/"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s://www.polestar.com/uk/news/striving-for-zero-the-2030-climate-neutral-car-plan/"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www.polestar.com/uk/news/striving-for-zero-the-2030-climate-neutral-car-plan/"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www.ifixit.com/tablet-repairability"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s://www.ncbi.nlm.nih.gov/pmc/articles/PMC3154227/#:~:text=Resource%20wars%20are%20violent%20conflicts,gems%2C%20and%20other%20key%20minerals."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s://creativecommons.org/licenses/by/2.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creativecommons.org/licenses/by-sa/2.0/" TargetMode="External"/><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hyperlink" Target="https://creativecommons.org/licenses/by-sa/2.0/"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creativecommons.org/licenses/by-nc/2.0/"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hyperlink" Target="https://www.spiegel.de/wissenschaft/technik/endlager-suche-was-wie-viel-und-wohin-damit-die-deutsche-atommuell-bilanz-a-7a153ba3-029a-4e55-adaf-3312b7427d9e"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s://www.spiegel.de/wissenschaft/technik/endlager-suche-was-wie-viel-und-wohin-damit-die-deutsche-atommuell-bilanz-a-7a153ba3-029a-4e55-adaf-3312b7427d9e"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mailto:etce-ltg@tu-clausthal.de" TargetMode="Externa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ETCE-LAB/teaching-material/blob/master/The-Limits-to-Growth/Exercises/E02-Household-Waste.pdf"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s://open.spotify.com/episode/770wJQ4FnyutP9chIAkJCH?si=srKY5l2xRHuXRbpNGD7_MA"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hyperlink" Target="https://foodsharing.de/"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blogs.microsoft.com/blog/2020/01/16/microsoft-will-be-carbon-negative-by-2030/"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527400" y="1412640"/>
            <a:ext cx="10355400" cy="11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buNone/>
            </a:pPr>
            <a:r>
              <a:rPr lang="en-US" sz="3200" b="1" strike="noStrike" spc="-1">
                <a:solidFill>
                  <a:srgbClr val="008C4F"/>
                </a:solidFill>
                <a:latin typeface="DejaVu Sans"/>
                <a:ea typeface="DejaVu Sans"/>
              </a:rPr>
              <a:t>The Limits to Growth: Sustainability and the Circular Economy</a:t>
            </a:r>
            <a:endParaRPr lang="en-US" sz="3200" b="0" strike="noStrike" spc="-1">
              <a:latin typeface="DejaVu Sans"/>
            </a:endParaRPr>
          </a:p>
        </p:txBody>
      </p:sp>
      <p:sp>
        <p:nvSpPr>
          <p:cNvPr id="93" name="CustomShape 2"/>
          <p:cNvSpPr/>
          <p:nvPr/>
        </p:nvSpPr>
        <p:spPr>
          <a:xfrm>
            <a:off x="527400" y="2852640"/>
            <a:ext cx="10355400" cy="236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479"/>
              </a:spcBef>
              <a:buNone/>
              <a:tabLst>
                <a:tab pos="0" algn="l"/>
              </a:tabLst>
            </a:pPr>
            <a:r>
              <a:rPr lang="en-US" sz="2400" b="1" strike="noStrike" spc="-1" dirty="0">
                <a:solidFill>
                  <a:srgbClr val="000000"/>
                </a:solidFill>
                <a:latin typeface="DejaVu Sans"/>
                <a:ea typeface="DejaVu Sans"/>
              </a:rPr>
              <a:t>Lecture 3: </a:t>
            </a:r>
            <a:r>
              <a:rPr lang="en-US" sz="2400" b="1" spc="-1" dirty="0">
                <a:solidFill>
                  <a:srgbClr val="000000"/>
                </a:solidFill>
                <a:latin typeface="DejaVu Sans"/>
              </a:rPr>
              <a:t>Challenges II: Natural Resources and Pollution</a:t>
            </a:r>
            <a:endParaRPr lang="en-US" sz="2400" b="0" strike="noStrike" spc="-1" dirty="0">
              <a:latin typeface="DejaVu Sans"/>
            </a:endParaRPr>
          </a:p>
          <a:p>
            <a:pPr algn="ctr">
              <a:lnSpc>
                <a:spcPct val="100000"/>
              </a:lnSpc>
              <a:spcBef>
                <a:spcPts val="479"/>
              </a:spcBef>
              <a:buNone/>
              <a:tabLst>
                <a:tab pos="0" algn="l"/>
              </a:tabLst>
            </a:pPr>
            <a:endParaRPr lang="en-US" sz="2400" b="0" strike="noStrike" spc="-1" dirty="0">
              <a:latin typeface="DejaVu Sans"/>
            </a:endParaRPr>
          </a:p>
          <a:p>
            <a:pPr algn="ctr">
              <a:lnSpc>
                <a:spcPct val="100000"/>
              </a:lnSpc>
              <a:spcBef>
                <a:spcPts val="241"/>
              </a:spcBef>
              <a:buNone/>
              <a:tabLst>
                <a:tab pos="0" algn="l"/>
              </a:tabLst>
            </a:pPr>
            <a:endParaRPr lang="en-US" sz="2400" b="0" strike="noStrike" spc="-1" dirty="0">
              <a:latin typeface="DejaVu Sans"/>
            </a:endParaRPr>
          </a:p>
          <a:p>
            <a:pPr algn="ctr">
              <a:lnSpc>
                <a:spcPct val="100000"/>
              </a:lnSpc>
              <a:spcBef>
                <a:spcPts val="241"/>
              </a:spcBef>
              <a:buNone/>
              <a:tabLst>
                <a:tab pos="0" algn="l"/>
              </a:tabLst>
            </a:pPr>
            <a:endParaRPr lang="en-US" sz="2400" b="0" strike="noStrike" spc="-1" dirty="0">
              <a:latin typeface="DejaVu Sans"/>
            </a:endParaRPr>
          </a:p>
          <a:p>
            <a:pPr algn="ctr">
              <a:lnSpc>
                <a:spcPct val="100000"/>
              </a:lnSpc>
              <a:spcBef>
                <a:spcPts val="320"/>
              </a:spcBef>
              <a:tabLst>
                <a:tab pos="0" algn="l"/>
              </a:tabLst>
            </a:pPr>
            <a:r>
              <a:rPr lang="en-US" sz="1600" spc="-1" dirty="0">
                <a:solidFill>
                  <a:srgbClr val="000000"/>
                </a:solidFill>
                <a:latin typeface="DejaVu Sans"/>
              </a:rPr>
              <a:t>Prof. Dr. Benjamin Leiding</a:t>
            </a:r>
            <a:endParaRPr lang="en-GB" sz="1600" spc="-1" dirty="0">
              <a:solidFill>
                <a:srgbClr val="000000"/>
              </a:solidFill>
            </a:endParaRPr>
          </a:p>
          <a:p>
            <a:pPr algn="ctr">
              <a:lnSpc>
                <a:spcPct val="100000"/>
              </a:lnSpc>
              <a:spcBef>
                <a:spcPts val="320"/>
              </a:spcBef>
              <a:tabLst>
                <a:tab pos="0" algn="l"/>
              </a:tabLst>
            </a:pPr>
            <a:r>
              <a:rPr lang="en-US" sz="1600" spc="-1" dirty="0">
                <a:solidFill>
                  <a:srgbClr val="000000"/>
                </a:solidFill>
                <a:latin typeface="DejaVu Sans"/>
              </a:rPr>
              <a:t> M.A. Theresa Sommer</a:t>
            </a:r>
            <a:endParaRPr lang="en-GB" sz="1600" spc="-1"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400" b="1" strike="noStrike" spc="-1">
                <a:solidFill>
                  <a:srgbClr val="000000"/>
                </a:solidFill>
                <a:latin typeface="DejaVu Sans"/>
                <a:ea typeface="DejaVu Sans"/>
              </a:rPr>
              <a:t>Your Personal Carbon Footprint</a:t>
            </a:r>
            <a:endParaRPr lang="en-US" sz="2400" b="0" strike="noStrike" spc="-1">
              <a:latin typeface="DejaVu Sans"/>
            </a:endParaRPr>
          </a:p>
        </p:txBody>
      </p:sp>
      <p:sp>
        <p:nvSpPr>
          <p:cNvPr id="125" name="CustomShape 2"/>
          <p:cNvSpPr/>
          <p:nvPr/>
        </p:nvSpPr>
        <p:spPr>
          <a:xfrm>
            <a:off x="263520" y="6411600"/>
            <a:ext cx="7503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u="sng" strike="noStrike" spc="-1">
                <a:solidFill>
                  <a:srgbClr val="0000FF"/>
                </a:solidFill>
                <a:uFillTx/>
                <a:latin typeface="Roboto"/>
                <a:ea typeface="Roboto"/>
                <a:hlinkClick r:id="rId2"/>
              </a:rPr>
              <a:t>https://www.apple.com/newsroom/2020/07/apple-commits-to-be-100-percent-carbon-neutral-for-its-supply-chain-and-products-by-2030/</a:t>
            </a:r>
            <a:endParaRPr lang="en-US" sz="900" b="0" strike="noStrike" spc="-1">
              <a:latin typeface="DejaVu Sans"/>
            </a:endParaRPr>
          </a:p>
        </p:txBody>
      </p:sp>
      <p:sp>
        <p:nvSpPr>
          <p:cNvPr id="126" name="CustomShape 3"/>
          <p:cNvSpPr/>
          <p:nvPr/>
        </p:nvSpPr>
        <p:spPr>
          <a:xfrm>
            <a:off x="865440" y="1640160"/>
            <a:ext cx="9918360" cy="4510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buNone/>
            </a:pPr>
            <a:r>
              <a:rPr lang="en-US" sz="2800" b="0" strike="noStrike" spc="-1">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lang="en-US" sz="2800" b="0" strike="noStrike" spc="-1">
              <a:latin typeface="DejaVu Sans"/>
            </a:endParaRPr>
          </a:p>
        </p:txBody>
      </p:sp>
      <p:sp>
        <p:nvSpPr>
          <p:cNvPr id="127" name="CustomShape 4"/>
          <p:cNvSpPr/>
          <p:nvPr/>
        </p:nvSpPr>
        <p:spPr>
          <a:xfrm>
            <a:off x="4241520" y="1828800"/>
            <a:ext cx="997992" cy="338328"/>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000" b="0" strike="noStrike" spc="-1" dirty="0">
                <a:solidFill>
                  <a:srgbClr val="000000"/>
                </a:solidFill>
                <a:latin typeface="DejaVu Sans"/>
                <a:ea typeface="DejaVu Sans"/>
              </a:rPr>
              <a:t>July 2020</a:t>
            </a:r>
            <a:endParaRPr lang="en-US" sz="1000" b="0" strike="noStrike" spc="-1" dirty="0">
              <a:latin typeface="DejaVu Sans"/>
            </a:endParaRPr>
          </a:p>
        </p:txBody>
      </p:sp>
      <p:sp>
        <p:nvSpPr>
          <p:cNvPr id="128"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Apple will be Carbon Neutral by 2030</a:t>
            </a:r>
            <a:endParaRPr lang="en-US" sz="2200" b="0" strike="noStrike" spc="-1">
              <a:latin typeface="DejaVu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400" b="1" strike="noStrike" spc="-1">
                <a:solidFill>
                  <a:srgbClr val="000000"/>
                </a:solidFill>
                <a:latin typeface="DejaVu Sans"/>
                <a:ea typeface="DejaVu Sans"/>
              </a:rPr>
              <a:t>Your Personal Carbon Footprint</a:t>
            </a:r>
            <a:endParaRPr lang="en-US" sz="2400" b="0" strike="noStrike" spc="-1">
              <a:latin typeface="DejaVu Sans"/>
            </a:endParaRPr>
          </a:p>
        </p:txBody>
      </p:sp>
      <p:sp>
        <p:nvSpPr>
          <p:cNvPr id="130" name="CustomShape 2"/>
          <p:cNvSpPr/>
          <p:nvPr/>
        </p:nvSpPr>
        <p:spPr>
          <a:xfrm>
            <a:off x="263520" y="6411600"/>
            <a:ext cx="7503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u="sng" strike="noStrike" spc="-1">
                <a:solidFill>
                  <a:srgbClr val="0000FF"/>
                </a:solidFill>
                <a:uFillTx/>
                <a:latin typeface="Roboto"/>
                <a:ea typeface="Roboto"/>
                <a:hlinkClick r:id="rId2"/>
              </a:rPr>
              <a:t>https://www.polestar.com/uk/news/striving-for-zero-the-2030-climate-neutral-car-plan/</a:t>
            </a:r>
            <a:endParaRPr lang="en-US" sz="900" b="0" strike="noStrike" spc="-1">
              <a:latin typeface="DejaVu Sans"/>
            </a:endParaRPr>
          </a:p>
        </p:txBody>
      </p:sp>
      <p:sp>
        <p:nvSpPr>
          <p:cNvPr id="131" name="CustomShape 3"/>
          <p:cNvSpPr/>
          <p:nvPr/>
        </p:nvSpPr>
        <p:spPr>
          <a:xfrm>
            <a:off x="335520" y="1268640"/>
            <a:ext cx="10739520" cy="502704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buNone/>
            </a:pPr>
            <a:endParaRPr lang="en-US" sz="1800" b="0" strike="noStrike" spc="-1">
              <a:latin typeface="DejaVu Sans"/>
            </a:endParaRPr>
          </a:p>
          <a:p>
            <a:pPr marL="360" algn="ctr">
              <a:lnSpc>
                <a:spcPct val="100000"/>
              </a:lnSpc>
              <a:spcBef>
                <a:spcPts val="360"/>
              </a:spcBef>
              <a:buNone/>
            </a:pPr>
            <a:endParaRPr lang="en-US" sz="1800" b="0" strike="noStrike" spc="-1">
              <a:latin typeface="DejaVu Sans"/>
            </a:endParaRPr>
          </a:p>
          <a:p>
            <a:pPr marL="360" algn="ctr">
              <a:lnSpc>
                <a:spcPct val="100000"/>
              </a:lnSpc>
              <a:spcBef>
                <a:spcPts val="360"/>
              </a:spcBef>
              <a:buNone/>
            </a:pPr>
            <a:endParaRPr lang="en-US" sz="1800" b="0" strike="noStrike" spc="-1">
              <a:latin typeface="DejaVu Sans"/>
            </a:endParaRPr>
          </a:p>
          <a:p>
            <a:pPr marL="360" algn="ctr">
              <a:lnSpc>
                <a:spcPct val="100000"/>
              </a:lnSpc>
              <a:spcBef>
                <a:spcPts val="360"/>
              </a:spcBef>
              <a:buNone/>
            </a:pPr>
            <a:endParaRPr lang="en-US" sz="1800" b="0" strike="noStrike" spc="-1">
              <a:latin typeface="DejaVu Sans"/>
            </a:endParaRPr>
          </a:p>
          <a:p>
            <a:pPr marL="360" algn="ctr">
              <a:lnSpc>
                <a:spcPct val="100000"/>
              </a:lnSpc>
              <a:spcBef>
                <a:spcPts val="360"/>
              </a:spcBef>
              <a:buNone/>
            </a:pPr>
            <a:endParaRPr lang="en-US" sz="1800" b="0" strike="noStrike" spc="-1">
              <a:latin typeface="DejaVu Sans"/>
            </a:endParaRPr>
          </a:p>
        </p:txBody>
      </p:sp>
      <p:sp>
        <p:nvSpPr>
          <p:cNvPr id="132" name="CustomShape 4"/>
          <p:cNvSpPr/>
          <p:nvPr/>
        </p:nvSpPr>
        <p:spPr>
          <a:xfrm>
            <a:off x="335520" y="1600200"/>
            <a:ext cx="10857240" cy="113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000" b="0" strike="noStrike" spc="-1">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lang="en-US" sz="2000" b="0" strike="noStrike" spc="-1">
              <a:latin typeface="DejaVu Sans"/>
            </a:endParaRPr>
          </a:p>
        </p:txBody>
      </p:sp>
      <p:sp>
        <p:nvSpPr>
          <p:cNvPr id="133"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Polestar – 2030 Climate-neutral Car</a:t>
            </a:r>
            <a:endParaRPr lang="en-US" sz="2200" b="0" strike="noStrike" spc="-1">
              <a:latin typeface="DejaVu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400" b="1" strike="noStrike" spc="-1">
                <a:solidFill>
                  <a:srgbClr val="000000"/>
                </a:solidFill>
                <a:latin typeface="DejaVu Sans"/>
                <a:ea typeface="DejaVu Sans"/>
              </a:rPr>
              <a:t>Your Personal Carbon Footprint</a:t>
            </a:r>
            <a:endParaRPr lang="en-US" sz="2400" b="0" strike="noStrike" spc="-1">
              <a:latin typeface="DejaVu Sans"/>
            </a:endParaRPr>
          </a:p>
        </p:txBody>
      </p:sp>
      <p:sp>
        <p:nvSpPr>
          <p:cNvPr id="135" name="CustomShape 2"/>
          <p:cNvSpPr/>
          <p:nvPr/>
        </p:nvSpPr>
        <p:spPr>
          <a:xfrm>
            <a:off x="865440" y="3274200"/>
            <a:ext cx="9918360" cy="22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buNone/>
            </a:pPr>
            <a:r>
              <a:rPr lang="en-US" sz="1800" b="0" strike="noStrike" spc="-1">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lang="en-US" sz="1800" b="0" strike="noStrike" spc="-1">
              <a:latin typeface="DejaVu Sans"/>
            </a:endParaRPr>
          </a:p>
        </p:txBody>
      </p:sp>
      <p:sp>
        <p:nvSpPr>
          <p:cNvPr id="136" name="CustomShape 3"/>
          <p:cNvSpPr/>
          <p:nvPr/>
        </p:nvSpPr>
        <p:spPr>
          <a:xfrm>
            <a:off x="335880" y="1600560"/>
            <a:ext cx="10857240" cy="113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000" b="0" strike="noStrike" spc="-1">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lang="en-US" sz="2000" b="0" strike="noStrike" spc="-1">
              <a:latin typeface="DejaVu Sans"/>
            </a:endParaRPr>
          </a:p>
        </p:txBody>
      </p:sp>
      <p:sp>
        <p:nvSpPr>
          <p:cNvPr id="137" name="CustomShape 4"/>
          <p:cNvSpPr/>
          <p:nvPr/>
        </p:nvSpPr>
        <p:spPr>
          <a:xfrm>
            <a:off x="263520" y="6411600"/>
            <a:ext cx="7503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u="sng" strike="noStrike" spc="-1">
                <a:solidFill>
                  <a:srgbClr val="0000FF"/>
                </a:solidFill>
                <a:uFillTx/>
                <a:latin typeface="Roboto"/>
                <a:ea typeface="Roboto"/>
                <a:hlinkClick r:id="rId2"/>
              </a:rPr>
              <a:t>https://www.polestar.com/uk/news/striving-for-zero-the-2030-climate-neutral-car-plan/</a:t>
            </a:r>
            <a:endParaRPr lang="en-US" sz="900" b="0" strike="noStrike" spc="-1">
              <a:latin typeface="DejaVu Sans"/>
            </a:endParaRPr>
          </a:p>
        </p:txBody>
      </p:sp>
      <p:sp>
        <p:nvSpPr>
          <p:cNvPr id="138"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Polestar – 2030 Climate-neutral Car</a:t>
            </a:r>
            <a:endParaRPr lang="en-US" sz="2200" b="0" strike="noStrike" spc="-1">
              <a:latin typeface="DejaVu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400" b="1" strike="noStrike" spc="-1">
                <a:solidFill>
                  <a:srgbClr val="000000"/>
                </a:solidFill>
                <a:latin typeface="DejaVu Sans"/>
                <a:ea typeface="DejaVu Sans"/>
              </a:rPr>
              <a:t>Your Personal Carbon Footprint</a:t>
            </a:r>
            <a:endParaRPr lang="en-US" sz="2400" b="0" strike="noStrike" spc="-1">
              <a:latin typeface="DejaVu Sans"/>
            </a:endParaRPr>
          </a:p>
        </p:txBody>
      </p:sp>
      <p:sp>
        <p:nvSpPr>
          <p:cNvPr id="140" name="CustomShape 2"/>
          <p:cNvSpPr/>
          <p:nvPr/>
        </p:nvSpPr>
        <p:spPr>
          <a:xfrm>
            <a:off x="335520" y="1268640"/>
            <a:ext cx="10739520" cy="502704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buNone/>
            </a:pPr>
            <a:r>
              <a:rPr lang="en-US" sz="2800" b="1" strike="noStrike" spc="-1">
                <a:solidFill>
                  <a:srgbClr val="000000"/>
                </a:solidFill>
                <a:latin typeface="DejaVu Sans"/>
                <a:ea typeface="DejaVu Sans"/>
              </a:rPr>
              <a:t>It is not only about CO2…</a:t>
            </a:r>
            <a:endParaRPr lang="en-US" sz="2800" b="0" strike="noStrike" spc="-1">
              <a:latin typeface="DejaVu Sans"/>
            </a:endParaRPr>
          </a:p>
          <a:p>
            <a:pPr marL="360" algn="ctr">
              <a:lnSpc>
                <a:spcPct val="100000"/>
              </a:lnSpc>
              <a:spcBef>
                <a:spcPts val="360"/>
              </a:spcBef>
              <a:buNone/>
            </a:pPr>
            <a:endParaRPr lang="en-US" sz="2800" b="0" strike="noStrike" spc="-1">
              <a:latin typeface="DejaVu Sans"/>
            </a:endParaRPr>
          </a:p>
        </p:txBody>
      </p:sp>
      <p:sp>
        <p:nvSpPr>
          <p:cNvPr id="141" name="CustomShape 3"/>
          <p:cNvSpPr/>
          <p:nvPr/>
        </p:nvSpPr>
        <p:spPr>
          <a:xfrm>
            <a:off x="865440" y="2859120"/>
            <a:ext cx="9918360" cy="1870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2" name="CustomShape 4"/>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Problem already solved?</a:t>
            </a:r>
            <a:endParaRPr lang="en-US" sz="2200" b="0" strike="noStrike" spc="-1">
              <a:latin typeface="DejaVu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400" b="1" strike="noStrike" spc="-1">
                <a:solidFill>
                  <a:srgbClr val="000000"/>
                </a:solidFill>
                <a:latin typeface="DejaVu Sans"/>
                <a:ea typeface="DejaVu Sans"/>
              </a:rPr>
              <a:t>Your Personal Carbon Footprint</a:t>
            </a:r>
            <a:endParaRPr lang="en-US" sz="2400" b="0" strike="noStrike" spc="-1">
              <a:latin typeface="DejaVu Sans"/>
            </a:endParaRPr>
          </a:p>
        </p:txBody>
      </p:sp>
      <p:sp>
        <p:nvSpPr>
          <p:cNvPr id="144" name="CustomShape 2"/>
          <p:cNvSpPr/>
          <p:nvPr/>
        </p:nvSpPr>
        <p:spPr>
          <a:xfrm>
            <a:off x="263520" y="6411600"/>
            <a:ext cx="64670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u="sng" strike="noStrike" spc="-1">
                <a:solidFill>
                  <a:srgbClr val="0000FF"/>
                </a:solidFill>
                <a:uFillTx/>
                <a:latin typeface="Roboto"/>
                <a:ea typeface="Roboto"/>
                <a:hlinkClick r:id="rId2"/>
              </a:rPr>
              <a:t>https://www.ifixit.com/tablet-repairability</a:t>
            </a:r>
            <a:endParaRPr lang="en-US" sz="900" b="0" strike="noStrike" spc="-1">
              <a:latin typeface="DejaVu Sans"/>
            </a:endParaRPr>
          </a:p>
        </p:txBody>
      </p:sp>
      <p:graphicFrame>
        <p:nvGraphicFramePr>
          <p:cNvPr id="145" name="Table 3"/>
          <p:cNvGraphicFramePr/>
          <p:nvPr/>
        </p:nvGraphicFramePr>
        <p:xfrm>
          <a:off x="306720" y="1580760"/>
          <a:ext cx="10901520" cy="4764240"/>
        </p:xfrm>
        <a:graphic>
          <a:graphicData uri="http://schemas.openxmlformats.org/drawingml/2006/table">
            <a:tbl>
              <a:tblPr/>
              <a:tblGrid>
                <a:gridCol w="2590560">
                  <a:extLst>
                    <a:ext uri="{9D8B030D-6E8A-4147-A177-3AD203B41FA5}">
                      <a16:colId xmlns:a16="http://schemas.microsoft.com/office/drawing/2014/main" val="20000"/>
                    </a:ext>
                  </a:extLst>
                </a:gridCol>
                <a:gridCol w="8310960">
                  <a:extLst>
                    <a:ext uri="{9D8B030D-6E8A-4147-A177-3AD203B41FA5}">
                      <a16:colId xmlns:a16="http://schemas.microsoft.com/office/drawing/2014/main" val="20001"/>
                    </a:ext>
                  </a:extLst>
                </a:gridCol>
              </a:tblGrid>
              <a:tr h="912240">
                <a:tc>
                  <a:txBody>
                    <a:bodyPr/>
                    <a:lstStyle/>
                    <a:p>
                      <a:pPr algn="ctr">
                        <a:lnSpc>
                          <a:spcPct val="100000"/>
                        </a:lnSpc>
                        <a:buNone/>
                      </a:pPr>
                      <a:r>
                        <a:rPr lang="en-US" sz="1300" b="1" strike="noStrike" spc="-1">
                          <a:solidFill>
                            <a:srgbClr val="000000"/>
                          </a:solidFill>
                          <a:latin typeface="DejaVu Sans"/>
                        </a:rPr>
                        <a:t>Apple iPad Pro 11” 2018</a:t>
                      </a:r>
                      <a:endParaRPr lang="en-US" sz="1300" b="0" strike="noStrike" spc="-1">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marL="216000" indent="-210240">
                        <a:lnSpc>
                          <a:spcPct val="100000"/>
                        </a:lnSpc>
                        <a:buClr>
                          <a:srgbClr val="000000"/>
                        </a:buClr>
                        <a:buSzPct val="45000"/>
                        <a:buFont typeface="Wingdings" charset="2"/>
                        <a:buChar char=""/>
                      </a:pPr>
                      <a:r>
                        <a:rPr lang="en-US" sz="1300" b="0" strike="noStrike" spc="-1" dirty="0">
                          <a:solidFill>
                            <a:srgbClr val="000000"/>
                          </a:solidFill>
                          <a:latin typeface="DejaVu Sans"/>
                        </a:rPr>
                        <a:t>Gobs of adhesive hold most everything in place, making all repairs more difficult.</a:t>
                      </a:r>
                      <a:endParaRPr lang="en-US" sz="1300" b="0" strike="noStrike" spc="-1" dirty="0">
                        <a:latin typeface="DejaVu Sans"/>
                      </a:endParaRPr>
                    </a:p>
                    <a:p>
                      <a:pPr marL="216000" indent="-210240">
                        <a:lnSpc>
                          <a:spcPct val="100000"/>
                        </a:lnSpc>
                        <a:buClr>
                          <a:srgbClr val="000000"/>
                        </a:buClr>
                        <a:buSzPct val="45000"/>
                        <a:buFont typeface="Wingdings" charset="2"/>
                        <a:buChar char=""/>
                      </a:pPr>
                      <a:r>
                        <a:rPr lang="en-US" sz="1300" b="0" strike="noStrike" spc="-1" dirty="0">
                          <a:solidFill>
                            <a:srgbClr val="000000"/>
                          </a:solidFill>
                          <a:latin typeface="DejaVu Sans"/>
                        </a:rPr>
                        <a:t>The battery is secured with both easier-to-remove stretch-release tabs and conventional, non-removable adhesive.</a:t>
                      </a:r>
                      <a:endParaRPr lang="en-US" sz="1300" b="0" strike="noStrike" spc="-1" dirty="0">
                        <a:latin typeface="DejaVu Sans"/>
                      </a:endParaRPr>
                    </a:p>
                    <a:p>
                      <a:pPr marL="216000" indent="-210240">
                        <a:lnSpc>
                          <a:spcPct val="100000"/>
                        </a:lnSpc>
                        <a:buClr>
                          <a:srgbClr val="000000"/>
                        </a:buClr>
                        <a:buSzPct val="45000"/>
                        <a:buFont typeface="Wingdings" charset="2"/>
                        <a:buChar char=""/>
                      </a:pPr>
                      <a:r>
                        <a:rPr lang="en-US" sz="1300" b="0" strike="noStrike" spc="-1" dirty="0">
                          <a:solidFill>
                            <a:srgbClr val="000000"/>
                          </a:solidFill>
                          <a:latin typeface="DejaVu Sans"/>
                        </a:rPr>
                        <a:t>The USB-C port is modular and can be independently replaced.</a:t>
                      </a:r>
                      <a:endParaRPr lang="en-US" sz="1300" b="0" strike="noStrike" spc="-1" dirty="0">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1114920">
                <a:tc>
                  <a:txBody>
                    <a:bodyPr/>
                    <a:lstStyle/>
                    <a:p>
                      <a:pPr algn="ctr">
                        <a:lnSpc>
                          <a:spcPct val="100000"/>
                        </a:lnSpc>
                        <a:buNone/>
                      </a:pPr>
                      <a:r>
                        <a:rPr lang="en-US" sz="1300" b="1" strike="noStrike" spc="-1">
                          <a:solidFill>
                            <a:srgbClr val="000000"/>
                          </a:solidFill>
                          <a:latin typeface="DejaVu Sans"/>
                        </a:rPr>
                        <a:t>Microsoft Surface Pro 6 2018</a:t>
                      </a:r>
                      <a:endParaRPr lang="en-US" sz="1300" b="0" strike="noStrike" spc="-1">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marL="216000" indent="-210240">
                        <a:lnSpc>
                          <a:spcPct val="100000"/>
                        </a:lnSpc>
                        <a:buClr>
                          <a:srgbClr val="000000"/>
                        </a:buClr>
                        <a:buSzPct val="45000"/>
                        <a:buFont typeface="Wingdings" charset="2"/>
                        <a:buChar char=""/>
                      </a:pPr>
                      <a:r>
                        <a:rPr lang="en-US" sz="1300" b="0" strike="noStrike" spc="-1" dirty="0">
                          <a:solidFill>
                            <a:srgbClr val="000000"/>
                          </a:solidFill>
                          <a:latin typeface="DejaVu Sans"/>
                        </a:rPr>
                        <a:t>All repairs require first removing the display assembly—which is stubbornly glued in place, expensive, and prone to shattering.</a:t>
                      </a:r>
                      <a:endParaRPr lang="en-US" sz="1300" b="0" strike="noStrike" spc="-1" dirty="0">
                        <a:latin typeface="DejaVu Sans"/>
                      </a:endParaRPr>
                    </a:p>
                    <a:p>
                      <a:pPr marL="216000" indent="-210240">
                        <a:lnSpc>
                          <a:spcPct val="100000"/>
                        </a:lnSpc>
                        <a:buClr>
                          <a:srgbClr val="000000"/>
                        </a:buClr>
                        <a:buSzPct val="45000"/>
                        <a:buFont typeface="Wingdings" charset="2"/>
                        <a:buChar char=""/>
                      </a:pPr>
                      <a:r>
                        <a:rPr lang="en-US" sz="1300" b="0" strike="noStrike" spc="-1" dirty="0">
                          <a:solidFill>
                            <a:srgbClr val="000000"/>
                          </a:solidFill>
                          <a:latin typeface="DejaVu Sans"/>
                        </a:rPr>
                        <a:t>The battery is firmly glued in place, with its connector pinned under the motherboard—requiring near-total disassembly for service.</a:t>
                      </a:r>
                      <a:endParaRPr lang="en-US" sz="1300" b="0" strike="noStrike" spc="-1" dirty="0">
                        <a:latin typeface="DejaVu Sans"/>
                      </a:endParaRPr>
                    </a:p>
                    <a:p>
                      <a:pPr marL="216000" indent="-210240">
                        <a:lnSpc>
                          <a:spcPct val="100000"/>
                        </a:lnSpc>
                        <a:buClr>
                          <a:srgbClr val="000000"/>
                        </a:buClr>
                        <a:buSzPct val="45000"/>
                        <a:buFont typeface="Wingdings" charset="2"/>
                        <a:buChar char=""/>
                      </a:pPr>
                      <a:r>
                        <a:rPr lang="en-US" sz="1300" b="0" strike="noStrike" spc="-1" dirty="0">
                          <a:solidFill>
                            <a:srgbClr val="000000"/>
                          </a:solidFill>
                          <a:latin typeface="DejaVu Sans"/>
                        </a:rPr>
                        <a:t>Once upon a time, Surface Pro storage was removable—but not in this version.</a:t>
                      </a:r>
                      <a:endParaRPr lang="en-US" sz="1300" b="0" strike="noStrike" spc="-1" dirty="0">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912240">
                <a:tc>
                  <a:txBody>
                    <a:bodyPr/>
                    <a:lstStyle/>
                    <a:p>
                      <a:pPr algn="ctr">
                        <a:lnSpc>
                          <a:spcPct val="100000"/>
                        </a:lnSpc>
                        <a:buNone/>
                      </a:pPr>
                      <a:r>
                        <a:rPr lang="en-US" sz="1300" b="1" strike="noStrike" spc="-1">
                          <a:solidFill>
                            <a:srgbClr val="000000"/>
                          </a:solidFill>
                          <a:latin typeface="DejaVu Sans"/>
                        </a:rPr>
                        <a:t>Apple iPad Air 3 2019</a:t>
                      </a:r>
                      <a:endParaRPr lang="en-US" sz="1300" b="0" strike="noStrike" spc="-1">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rPr>
                        <a:t>Battery replacement is possible, but still unnecessarily difficult.</a:t>
                      </a:r>
                      <a:endParaRPr lang="en-US" sz="1300" b="0" strike="noStrike" spc="-1">
                        <a:latin typeface="DejaVu Sans"/>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rPr>
                        <a:t>Gobs of adhesive hold many parts and cables in place, complicating all repairs.</a:t>
                      </a:r>
                      <a:endParaRPr lang="en-US" sz="1300" b="0" strike="noStrike" spc="-1">
                        <a:latin typeface="DejaVu Sans"/>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rPr>
                        <a:t>Many components are modular and can be replaced independently, but the Lightning port is soldered to the logic board.</a:t>
                      </a:r>
                      <a:endParaRPr lang="en-US" sz="1300" b="0" strike="noStrike" spc="-1">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912240">
                <a:tc>
                  <a:txBody>
                    <a:bodyPr/>
                    <a:lstStyle/>
                    <a:p>
                      <a:pPr algn="ctr">
                        <a:lnSpc>
                          <a:spcPct val="100000"/>
                        </a:lnSpc>
                        <a:buNone/>
                      </a:pPr>
                      <a:r>
                        <a:rPr lang="en-US" sz="1300" b="1" strike="noStrike" spc="-1">
                          <a:solidFill>
                            <a:srgbClr val="000000"/>
                          </a:solidFill>
                          <a:latin typeface="DejaVu Sans"/>
                        </a:rPr>
                        <a:t>Apple iPad 7 2019</a:t>
                      </a:r>
                      <a:endParaRPr lang="en-US" sz="1300" b="0" strike="noStrike" spc="-1">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rPr>
                        <a:t>As with all iPads, a solid barrier of very strong adhesive hinders all repairs.</a:t>
                      </a:r>
                      <a:endParaRPr lang="en-US" sz="1300" b="0" strike="noStrike" spc="-1">
                        <a:latin typeface="DejaVu Sans"/>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rPr>
                        <a:t>The Lightning port, a common point of failure, is soldered to the logic board.</a:t>
                      </a:r>
                      <a:endParaRPr lang="en-US" sz="1300" b="0" strike="noStrike" spc="-1">
                        <a:latin typeface="DejaVu Sans"/>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rPr>
                        <a:t>More adhesive holds nearly everything else in place. Battery and logic board replacements are particularly obnoxious.</a:t>
                      </a:r>
                      <a:endParaRPr lang="en-US" sz="1300" b="0" strike="noStrike" spc="-1">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912600">
                <a:tc>
                  <a:txBody>
                    <a:bodyPr/>
                    <a:lstStyle/>
                    <a:p>
                      <a:pPr algn="ctr">
                        <a:lnSpc>
                          <a:spcPct val="100000"/>
                        </a:lnSpc>
                        <a:buNone/>
                      </a:pPr>
                      <a:r>
                        <a:rPr lang="en-US" sz="1300" b="1" strike="noStrike" spc="-1">
                          <a:solidFill>
                            <a:srgbClr val="000000"/>
                          </a:solidFill>
                          <a:latin typeface="DejaVu Sans"/>
                        </a:rPr>
                        <a:t>Apple iPad Mini 5 2019</a:t>
                      </a:r>
                      <a:endParaRPr lang="en-US" sz="1300" b="0" strike="noStrike" spc="-1">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marL="216000" indent="-210240">
                        <a:lnSpc>
                          <a:spcPct val="100000"/>
                        </a:lnSpc>
                        <a:buClr>
                          <a:srgbClr val="000000"/>
                        </a:buClr>
                        <a:buSzPct val="45000"/>
                        <a:buFont typeface="Wingdings" charset="2"/>
                        <a:buChar char=""/>
                      </a:pPr>
                      <a:r>
                        <a:rPr lang="en-US" sz="1300" b="0" strike="noStrike" spc="-1" dirty="0">
                          <a:solidFill>
                            <a:srgbClr val="000000"/>
                          </a:solidFill>
                          <a:latin typeface="DejaVu Sans"/>
                        </a:rPr>
                        <a:t>Battery replacement is possible, but still unnecessarily difficult.</a:t>
                      </a:r>
                      <a:endParaRPr lang="en-US" sz="1300" b="0" strike="noStrike" spc="-1" dirty="0">
                        <a:latin typeface="DejaVu Sans"/>
                      </a:endParaRPr>
                    </a:p>
                    <a:p>
                      <a:pPr marL="216000" indent="-210240">
                        <a:lnSpc>
                          <a:spcPct val="100000"/>
                        </a:lnSpc>
                        <a:buClr>
                          <a:srgbClr val="000000"/>
                        </a:buClr>
                        <a:buSzPct val="45000"/>
                        <a:buFont typeface="Wingdings" charset="2"/>
                        <a:buChar char=""/>
                      </a:pPr>
                      <a:r>
                        <a:rPr lang="en-US" sz="1300" b="0" strike="noStrike" spc="-1" dirty="0">
                          <a:solidFill>
                            <a:srgbClr val="000000"/>
                          </a:solidFill>
                          <a:latin typeface="DejaVu Sans"/>
                        </a:rPr>
                        <a:t>Gobs of adhesive hold many parts and cables in place, complicating all repairs.</a:t>
                      </a:r>
                      <a:endParaRPr lang="en-US" sz="1300" b="0" strike="noStrike" spc="-1" dirty="0">
                        <a:latin typeface="DejaVu Sans"/>
                      </a:endParaRPr>
                    </a:p>
                    <a:p>
                      <a:pPr marL="216000" indent="-210240">
                        <a:lnSpc>
                          <a:spcPct val="100000"/>
                        </a:lnSpc>
                        <a:buClr>
                          <a:srgbClr val="000000"/>
                        </a:buClr>
                        <a:buSzPct val="45000"/>
                        <a:buFont typeface="Wingdings" charset="2"/>
                        <a:buChar char=""/>
                      </a:pPr>
                      <a:r>
                        <a:rPr lang="en-US" sz="1300" b="0" strike="noStrike" spc="-1" dirty="0">
                          <a:solidFill>
                            <a:srgbClr val="000000"/>
                          </a:solidFill>
                          <a:latin typeface="DejaVu Sans"/>
                        </a:rPr>
                        <a:t>Removing the home button is tough, and will be required for display replacement if you want to keep Touch ID functionality.</a:t>
                      </a:r>
                      <a:endParaRPr lang="en-US" sz="1300" b="0" strike="noStrike" spc="-1" dirty="0">
                        <a:latin typeface="DejaVu San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sp>
        <p:nvSpPr>
          <p:cNvPr id="146" name="CustomShape 4"/>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Greenwashing?</a:t>
            </a:r>
            <a:endParaRPr lang="en-US" sz="2200" b="0" strike="noStrike" spc="-1">
              <a:latin typeface="DejaVu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335520" y="4406760"/>
            <a:ext cx="10738080" cy="13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3000" b="1" strike="noStrike" cap="all" spc="-1">
                <a:solidFill>
                  <a:srgbClr val="008C4F"/>
                </a:solidFill>
                <a:latin typeface="Arial Unicode MS"/>
                <a:ea typeface="DejaVu Sans"/>
              </a:rPr>
              <a:t>A Lack of Resources </a:t>
            </a:r>
            <a:endParaRPr lang="en-US" sz="3000" b="0" strike="noStrike" spc="-1">
              <a:latin typeface="DejaVu Sans"/>
            </a:endParaRPr>
          </a:p>
        </p:txBody>
      </p:sp>
      <p:sp>
        <p:nvSpPr>
          <p:cNvPr id="217" name="CustomShape 2"/>
          <p:cNvSpPr/>
          <p:nvPr/>
        </p:nvSpPr>
        <p:spPr>
          <a:xfrm>
            <a:off x="335520" y="2906640"/>
            <a:ext cx="10738080" cy="14850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sp>
      <p:pic>
        <p:nvPicPr>
          <p:cNvPr id="219" name="Grafik 218"/>
          <p:cNvPicPr/>
          <p:nvPr/>
        </p:nvPicPr>
        <p:blipFill>
          <a:blip r:embed="rId2"/>
          <a:stretch/>
        </p:blipFill>
        <p:spPr>
          <a:xfrm>
            <a:off x="2194920" y="1371600"/>
            <a:ext cx="4563000" cy="4954680"/>
          </a:xfrm>
          <a:prstGeom prst="rect">
            <a:avLst/>
          </a:prstGeom>
          <a:ln w="0">
            <a:noFill/>
          </a:ln>
        </p:spPr>
      </p:pic>
      <p:sp>
        <p:nvSpPr>
          <p:cNvPr id="220" name="CustomShape 2"/>
          <p:cNvSpPr/>
          <p:nvPr/>
        </p:nvSpPr>
        <p:spPr>
          <a:xfrm>
            <a:off x="263520" y="6411600"/>
            <a:ext cx="77742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XR Strategiepapier 2022 – Pusteblumen und Hype. Bilder: Sebastian Höhn, Joe Pohl, Sandra Doneck, Alessandro Brönnimann</a:t>
            </a:r>
            <a:endParaRPr lang="en-US" sz="900" b="0" strike="noStrike" spc="-1">
              <a:latin typeface="DejaVu Sans"/>
            </a:endParaRPr>
          </a:p>
        </p:txBody>
      </p:sp>
      <p:sp>
        <p:nvSpPr>
          <p:cNvPr id="221" name="CustomShape 3"/>
          <p:cNvSpPr/>
          <p:nvPr/>
        </p:nvSpPr>
        <p:spPr>
          <a:xfrm>
            <a:off x="6858000" y="1554480"/>
            <a:ext cx="3740400" cy="291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800" b="0" i="1" strike="noStrike" spc="-1">
                <a:solidFill>
                  <a:srgbClr val="000000"/>
                </a:solidFill>
                <a:latin typeface="DejaVu Sans"/>
                <a:ea typeface="DejaVu Sans"/>
              </a:rPr>
              <a:t>“I am afraid of losing my child to a resource war because of a climate collapse”</a:t>
            </a:r>
            <a:endParaRPr lang="en-US" sz="1800" b="0" strike="noStrike" spc="-1">
              <a:latin typeface="DejaVu Sans"/>
            </a:endParaRPr>
          </a:p>
        </p:txBody>
      </p:sp>
      <p:sp>
        <p:nvSpPr>
          <p:cNvPr id="222" name="CustomShape 4"/>
          <p:cNvSpPr/>
          <p:nvPr/>
        </p:nvSpPr>
        <p:spPr>
          <a:xfrm>
            <a:off x="7498080" y="4023360"/>
            <a:ext cx="3740400" cy="291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800" b="0" i="1" strike="noStrike" spc="-1">
                <a:solidFill>
                  <a:srgbClr val="000000"/>
                </a:solidFill>
                <a:latin typeface="DejaVu Sans"/>
                <a:ea typeface="DejaVu Sans"/>
              </a:rPr>
              <a:t>→ “Our </a:t>
            </a:r>
            <a:r>
              <a:rPr lang="en-US" sz="1800" b="0" i="1" u="sng" strike="noStrike" spc="-1">
                <a:solidFill>
                  <a:srgbClr val="000000"/>
                </a:solidFill>
                <a:uFillTx/>
                <a:latin typeface="DejaVu Sans"/>
                <a:ea typeface="DejaVu Sans"/>
              </a:rPr>
              <a:t>parents</a:t>
            </a:r>
            <a:r>
              <a:rPr lang="en-US" sz="1800" b="0" i="1" strike="noStrike" spc="-1">
                <a:solidFill>
                  <a:srgbClr val="000000"/>
                </a:solidFill>
                <a:latin typeface="DejaVu Sans"/>
                <a:ea typeface="DejaVu Sans"/>
              </a:rPr>
              <a:t> will die of old age, our </a:t>
            </a:r>
            <a:r>
              <a:rPr lang="en-US" sz="1800" b="0" i="1" u="sng" strike="noStrike" spc="-1">
                <a:solidFill>
                  <a:srgbClr val="000000"/>
                </a:solidFill>
                <a:uFillTx/>
                <a:latin typeface="DejaVu Sans"/>
                <a:ea typeface="DejaVu Sans"/>
              </a:rPr>
              <a:t>children</a:t>
            </a:r>
            <a:r>
              <a:rPr lang="en-US" sz="1800" b="0" i="1" strike="noStrike" spc="-1">
                <a:solidFill>
                  <a:srgbClr val="000000"/>
                </a:solidFill>
                <a:latin typeface="DejaVu Sans"/>
                <a:ea typeface="DejaVu Sans"/>
              </a:rPr>
              <a:t> will die of climate change”</a:t>
            </a:r>
            <a:endParaRPr lang="en-US" sz="1800" b="0" strike="noStrike" spc="-1">
              <a:latin typeface="DejaVu Sans"/>
            </a:endParaRPr>
          </a:p>
        </p:txBody>
      </p:sp>
      <p:sp>
        <p:nvSpPr>
          <p:cNvPr id="223" name="CustomShape 5"/>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We only have one planet  </a:t>
            </a:r>
            <a:endParaRPr lang="en-US" sz="2400" b="0" strike="noStrike" spc="-1">
              <a:latin typeface="DejaVu Sans"/>
            </a:endParaRPr>
          </a:p>
        </p:txBody>
      </p:sp>
      <p:sp>
        <p:nvSpPr>
          <p:cNvPr id="224" name="CustomShape 6"/>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Resources</a:t>
            </a:r>
            <a:endParaRPr lang="en-US" sz="2200" b="0" strike="noStrike" spc="-1">
              <a:latin typeface="DejaVu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We only have one Planet</a:t>
            </a:r>
            <a:endParaRPr lang="en-US" sz="2400" b="0" strike="noStrike" spc="-1">
              <a:latin typeface="DejaVu Sans"/>
            </a:endParaRPr>
          </a:p>
        </p:txBody>
      </p:sp>
      <p:sp>
        <p:nvSpPr>
          <p:cNvPr id="226" name="CustomShape 2"/>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800" b="0" i="1" strike="noStrike" spc="-1">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lang="en-US" sz="1800" b="0" strike="noStrike" spc="-1">
              <a:latin typeface="DejaVu Sans"/>
            </a:endParaRPr>
          </a:p>
        </p:txBody>
      </p:sp>
      <p:sp>
        <p:nvSpPr>
          <p:cNvPr id="227" name="CustomShape 3"/>
          <p:cNvSpPr/>
          <p:nvPr/>
        </p:nvSpPr>
        <p:spPr>
          <a:xfrm>
            <a:off x="335520" y="2859480"/>
            <a:ext cx="1057500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28" name="CustomShape 4"/>
          <p:cNvSpPr/>
          <p:nvPr/>
        </p:nvSpPr>
        <p:spPr>
          <a:xfrm>
            <a:off x="263520" y="6411600"/>
            <a:ext cx="64710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Michael T. Klare, Barry S. Levy, Victor W. Sidel (2011) – The Public Health Implications of Resource Wars –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US" sz="900" b="0" strike="noStrike" spc="-1">
              <a:latin typeface="DejaVu Sans"/>
            </a:endParaRPr>
          </a:p>
        </p:txBody>
      </p:sp>
      <p:sp>
        <p:nvSpPr>
          <p:cNvPr id="229" name="CustomShape 5"/>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Resource Wars</a:t>
            </a:r>
            <a:endParaRPr lang="en-US" sz="2200" b="0" strike="noStrike" spc="-1">
              <a:latin typeface="DejaVu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We only have one Planet </a:t>
            </a:r>
            <a:endParaRPr lang="en-US" sz="2400" b="0" strike="noStrike" spc="-1">
              <a:latin typeface="DejaVu Sans"/>
            </a:endParaRPr>
          </a:p>
        </p:txBody>
      </p:sp>
      <p:sp>
        <p:nvSpPr>
          <p:cNvPr id="231" name="CustomShape 2"/>
          <p:cNvSpPr/>
          <p:nvPr/>
        </p:nvSpPr>
        <p:spPr>
          <a:xfrm>
            <a:off x="263520" y="6492240"/>
            <a:ext cx="7774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United Nations Photo – https://www.flickr.com/photos/un_photo/5559102272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DejaVu Sans"/>
            </a:endParaRPr>
          </a:p>
        </p:txBody>
      </p:sp>
      <p:pic>
        <p:nvPicPr>
          <p:cNvPr id="232" name="Grafik 231"/>
          <p:cNvPicPr/>
          <p:nvPr/>
        </p:nvPicPr>
        <p:blipFill>
          <a:blip r:embed="rId3"/>
          <a:stretch/>
        </p:blipFill>
        <p:spPr>
          <a:xfrm>
            <a:off x="2286000" y="1681200"/>
            <a:ext cx="7032240" cy="4710960"/>
          </a:xfrm>
          <a:prstGeom prst="rect">
            <a:avLst/>
          </a:prstGeom>
          <a:ln w="0">
            <a:noFill/>
          </a:ln>
        </p:spPr>
      </p:pic>
      <p:sp>
        <p:nvSpPr>
          <p:cNvPr id="233"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Resource Wars – Oil, etc. </a:t>
            </a:r>
            <a:endParaRPr lang="en-US" sz="2200" b="0" strike="noStrike" spc="-1">
              <a:latin typeface="DejaVu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We only have one Planet </a:t>
            </a:r>
            <a:endParaRPr lang="en-US" sz="2400" b="0" strike="noStrike" spc="-1">
              <a:latin typeface="DejaVu Sans"/>
            </a:endParaRPr>
          </a:p>
        </p:txBody>
      </p:sp>
      <p:sp>
        <p:nvSpPr>
          <p:cNvPr id="235" name="CustomShape 2"/>
          <p:cNvSpPr/>
          <p:nvPr/>
        </p:nvSpPr>
        <p:spPr>
          <a:xfrm>
            <a:off x="274320" y="6173280"/>
            <a:ext cx="777420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Sampa – https://commons.wikimedia.org/wiki/File:Baseline_water_stress.jpg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Kgbo –  https://commons.wikimedia.org/wiki/File:Closed_Wivenhoe_Dam_and_spillway,_August_2020.jpg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3.Arian Zwegers – https://www.flickr.com/photos/azwegers/6226842732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DejaVu Sans"/>
            </a:endParaRPr>
          </a:p>
        </p:txBody>
      </p:sp>
      <p:pic>
        <p:nvPicPr>
          <p:cNvPr id="236" name="Grafik 235"/>
          <p:cNvPicPr/>
          <p:nvPr/>
        </p:nvPicPr>
        <p:blipFill>
          <a:blip r:embed="rId4"/>
          <a:stretch/>
        </p:blipFill>
        <p:spPr>
          <a:xfrm>
            <a:off x="457200" y="1645920"/>
            <a:ext cx="6468120" cy="4468680"/>
          </a:xfrm>
          <a:prstGeom prst="rect">
            <a:avLst/>
          </a:prstGeom>
          <a:ln w="0">
            <a:noFill/>
          </a:ln>
        </p:spPr>
      </p:pic>
      <p:sp>
        <p:nvSpPr>
          <p:cNvPr id="237"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Resource Wars – Water </a:t>
            </a:r>
            <a:endParaRPr lang="en-US" sz="2200" b="0" strike="noStrike" spc="-1">
              <a:latin typeface="DejaVu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License</a:t>
            </a:r>
            <a:endParaRPr lang="en-US" sz="2400" b="0" strike="noStrike" spc="-1">
              <a:latin typeface="DejaVu Sans"/>
            </a:endParaRPr>
          </a:p>
        </p:txBody>
      </p:sp>
      <p:sp>
        <p:nvSpPr>
          <p:cNvPr id="95" name="CustomShape 2"/>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en-US" sz="1800" b="0" strike="noStrike" spc="-1">
              <a:latin typeface="DejaVu Sans"/>
            </a:endParaRPr>
          </a:p>
          <a:p>
            <a:pPr>
              <a:lnSpc>
                <a:spcPct val="100000"/>
              </a:lnSpc>
              <a:spcBef>
                <a:spcPts val="360"/>
              </a:spcBef>
              <a:buNone/>
            </a:pPr>
            <a:endParaRPr lang="en-US" sz="1800" b="0" strike="noStrike" spc="-1">
              <a:latin typeface="DejaVu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We only have one Planet </a:t>
            </a:r>
            <a:endParaRPr lang="en-US" sz="2400" b="0" strike="noStrike" spc="-1">
              <a:latin typeface="DejaVu Sans"/>
            </a:endParaRPr>
          </a:p>
        </p:txBody>
      </p:sp>
      <p:sp>
        <p:nvSpPr>
          <p:cNvPr id="239" name="CustomShape 2"/>
          <p:cNvSpPr/>
          <p:nvPr/>
        </p:nvSpPr>
        <p:spPr>
          <a:xfrm>
            <a:off x="274320" y="6173280"/>
            <a:ext cx="777420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Sampa – https://commons.wikimedia.org/wiki/File:Baseline_water_stress.jpg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Kgbo –  https://commons.wikimedia.org/wiki/File:Closed_Wivenhoe_Dam_and_spillway,_August_2020.jpg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3.Arian Zwegers – https://www.flickr.com/photos/azwegers/6226842732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DejaVu Sans"/>
            </a:endParaRPr>
          </a:p>
        </p:txBody>
      </p:sp>
      <p:pic>
        <p:nvPicPr>
          <p:cNvPr id="240" name="Grafik 239"/>
          <p:cNvPicPr/>
          <p:nvPr/>
        </p:nvPicPr>
        <p:blipFill>
          <a:blip r:embed="rId4"/>
          <a:stretch/>
        </p:blipFill>
        <p:spPr>
          <a:xfrm>
            <a:off x="457200" y="1645920"/>
            <a:ext cx="6468120" cy="4468680"/>
          </a:xfrm>
          <a:prstGeom prst="rect">
            <a:avLst/>
          </a:prstGeom>
          <a:ln w="0">
            <a:noFill/>
          </a:ln>
        </p:spPr>
      </p:pic>
      <p:pic>
        <p:nvPicPr>
          <p:cNvPr id="241" name="Grafik 240"/>
          <p:cNvPicPr/>
          <p:nvPr/>
        </p:nvPicPr>
        <p:blipFill>
          <a:blip r:embed="rId5"/>
          <a:stretch/>
        </p:blipFill>
        <p:spPr>
          <a:xfrm>
            <a:off x="7075440" y="1236960"/>
            <a:ext cx="4071600" cy="3052080"/>
          </a:xfrm>
          <a:prstGeom prst="rect">
            <a:avLst/>
          </a:prstGeom>
          <a:ln w="0">
            <a:noFill/>
          </a:ln>
        </p:spPr>
      </p:pic>
      <p:sp>
        <p:nvSpPr>
          <p:cNvPr id="242"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Resource Wars – Water </a:t>
            </a:r>
            <a:endParaRPr lang="en-US" sz="2200" b="0" strike="noStrike" spc="-1">
              <a:latin typeface="DejaVu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We only have one Planet </a:t>
            </a:r>
            <a:endParaRPr lang="en-US" sz="2400" b="0" strike="noStrike" spc="-1">
              <a:latin typeface="DejaVu Sans"/>
            </a:endParaRPr>
          </a:p>
        </p:txBody>
      </p:sp>
      <p:pic>
        <p:nvPicPr>
          <p:cNvPr id="244" name="Grafik 243"/>
          <p:cNvPicPr/>
          <p:nvPr/>
        </p:nvPicPr>
        <p:blipFill>
          <a:blip r:embed="rId2"/>
          <a:srcRect t="9274" b="10773"/>
          <a:stretch/>
        </p:blipFill>
        <p:spPr>
          <a:xfrm>
            <a:off x="7299360" y="4572000"/>
            <a:ext cx="3756240" cy="1819800"/>
          </a:xfrm>
          <a:prstGeom prst="rect">
            <a:avLst/>
          </a:prstGeom>
          <a:ln w="0">
            <a:noFill/>
          </a:ln>
        </p:spPr>
      </p:pic>
      <p:sp>
        <p:nvSpPr>
          <p:cNvPr id="245" name="CustomShape 2"/>
          <p:cNvSpPr/>
          <p:nvPr/>
        </p:nvSpPr>
        <p:spPr>
          <a:xfrm>
            <a:off x="274320" y="6173280"/>
            <a:ext cx="777420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Sampa – https://commons.wikimedia.org/wiki/File:Baseline_water_stress.jpg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Kgbo –  https://commons.wikimedia.org/wiki/File:Closed_Wivenhoe_Dam_and_spillway,_August_2020.jpg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3.Arian Zwegers – https://www.flickr.com/photos/azwegers/6226842732 – </a:t>
            </a:r>
            <a:r>
              <a:rPr lang="en-US" sz="900" b="0" u="sng" strike="noStrike" spc="-1">
                <a:solidFill>
                  <a:srgbClr val="0000FF"/>
                </a:solidFill>
                <a:uFillTx/>
                <a:latin typeface="Roboto"/>
                <a:ea typeface="Roboto"/>
                <a:hlinkClick r:id="rId4"/>
              </a:rPr>
              <a:t>CC BY 2.0</a:t>
            </a:r>
            <a:r>
              <a:rPr lang="en-US" sz="900" b="0" strike="noStrike" spc="-1">
                <a:solidFill>
                  <a:srgbClr val="A6A6A6"/>
                </a:solidFill>
                <a:latin typeface="Roboto"/>
                <a:ea typeface="Roboto"/>
              </a:rPr>
              <a:t>.</a:t>
            </a:r>
            <a:endParaRPr lang="en-US" sz="900" b="0" strike="noStrike" spc="-1">
              <a:latin typeface="DejaVu Sans"/>
            </a:endParaRPr>
          </a:p>
        </p:txBody>
      </p:sp>
      <p:pic>
        <p:nvPicPr>
          <p:cNvPr id="246" name="Grafik 245"/>
          <p:cNvPicPr/>
          <p:nvPr/>
        </p:nvPicPr>
        <p:blipFill>
          <a:blip r:embed="rId5"/>
          <a:stretch/>
        </p:blipFill>
        <p:spPr>
          <a:xfrm>
            <a:off x="457200" y="1645920"/>
            <a:ext cx="6468120" cy="4468680"/>
          </a:xfrm>
          <a:prstGeom prst="rect">
            <a:avLst/>
          </a:prstGeom>
          <a:ln w="0">
            <a:noFill/>
          </a:ln>
        </p:spPr>
      </p:pic>
      <p:pic>
        <p:nvPicPr>
          <p:cNvPr id="247" name="Grafik 246"/>
          <p:cNvPicPr/>
          <p:nvPr/>
        </p:nvPicPr>
        <p:blipFill>
          <a:blip r:embed="rId6"/>
          <a:stretch/>
        </p:blipFill>
        <p:spPr>
          <a:xfrm>
            <a:off x="7075440" y="1236960"/>
            <a:ext cx="4071600" cy="3052080"/>
          </a:xfrm>
          <a:prstGeom prst="rect">
            <a:avLst/>
          </a:prstGeom>
          <a:ln w="0">
            <a:noFill/>
          </a:ln>
        </p:spPr>
      </p:pic>
      <p:sp>
        <p:nvSpPr>
          <p:cNvPr id="248"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Resource Wars – Water </a:t>
            </a:r>
            <a:endParaRPr lang="en-US" sz="2200" b="0" strike="noStrike" spc="-1">
              <a:latin typeface="DejaVu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335520" y="4406760"/>
            <a:ext cx="10738080" cy="13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3000" b="1" strike="noStrike" cap="all" spc="-1">
                <a:solidFill>
                  <a:srgbClr val="008C4F"/>
                </a:solidFill>
                <a:latin typeface="Arial Unicode MS"/>
                <a:ea typeface="DejaVu Sans"/>
              </a:rPr>
              <a:t>Environmental Pollution</a:t>
            </a:r>
            <a:endParaRPr lang="en-US" sz="3000" b="0" strike="noStrike" spc="-1">
              <a:latin typeface="DejaVu Sans"/>
            </a:endParaRPr>
          </a:p>
        </p:txBody>
      </p:sp>
      <p:sp>
        <p:nvSpPr>
          <p:cNvPr id="250" name="CustomShape 2"/>
          <p:cNvSpPr/>
          <p:nvPr/>
        </p:nvSpPr>
        <p:spPr>
          <a:xfrm>
            <a:off x="335520" y="2906640"/>
            <a:ext cx="10738080" cy="14850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252" name="CustomShape 2"/>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endParaRPr lang="en-US" sz="1800" b="0" strike="noStrike" spc="-1">
              <a:latin typeface="DejaVu Sans"/>
            </a:endParaRPr>
          </a:p>
          <a:p>
            <a:pPr algn="ctr">
              <a:lnSpc>
                <a:spcPct val="100000"/>
              </a:lnSpc>
              <a:spcBef>
                <a:spcPts val="360"/>
              </a:spcBef>
              <a:buNone/>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Pollution</a:t>
            </a:r>
            <a:r>
              <a:rPr lang="en-US" sz="1800" b="0" i="1" strike="noStrike" spc="-1">
                <a:solidFill>
                  <a:srgbClr val="000000"/>
                </a:solidFill>
                <a:latin typeface="DejaVu Sans"/>
                <a:ea typeface="DejaVu Sans"/>
              </a:rPr>
              <a:t>, also called </a:t>
            </a:r>
            <a:r>
              <a:rPr lang="en-US" sz="1800" b="1" i="1" u="sng" strike="noStrike" spc="-1">
                <a:solidFill>
                  <a:srgbClr val="000000"/>
                </a:solidFill>
                <a:uFillTx/>
                <a:latin typeface="DejaVu Sans"/>
                <a:ea typeface="DejaVu Sans"/>
              </a:rPr>
              <a:t>environmental pollution</a:t>
            </a:r>
            <a:r>
              <a:rPr lang="en-US" sz="1800" b="0" i="1" strike="noStrike" spc="-1">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lang="en-US" sz="1800" b="0" strike="noStrike" spc="-1">
              <a:latin typeface="DejaVu Sans"/>
            </a:endParaRPr>
          </a:p>
          <a:p>
            <a:pPr algn="ctr">
              <a:lnSpc>
                <a:spcPct val="100000"/>
              </a:lnSpc>
              <a:spcBef>
                <a:spcPts val="360"/>
              </a:spcBef>
              <a:buNone/>
            </a:pPr>
            <a:r>
              <a:rPr lang="en-US" sz="1800" b="0" i="1" strike="noStrike" spc="-1">
                <a:solidFill>
                  <a:srgbClr val="000000"/>
                </a:solidFill>
                <a:latin typeface="DejaVu Sans"/>
                <a:ea typeface="DejaVu Sans"/>
              </a:rPr>
              <a:t>The major kinds of pollution, usually classified by environment, are air pollution, water pollution, and land pollution.”</a:t>
            </a:r>
            <a:endParaRPr lang="en-US" sz="1800" b="0" strike="noStrike" spc="-1">
              <a:latin typeface="DejaVu Sans"/>
            </a:endParaRPr>
          </a:p>
        </p:txBody>
      </p:sp>
      <p:sp>
        <p:nvSpPr>
          <p:cNvPr id="253"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Definition</a:t>
            </a:r>
            <a:endParaRPr lang="en-US" sz="2200" b="0" strike="noStrike" spc="-1">
              <a:latin typeface="DejaVu Sans"/>
            </a:endParaRPr>
          </a:p>
        </p:txBody>
      </p:sp>
      <p:sp>
        <p:nvSpPr>
          <p:cNvPr id="254" name="CustomShape 4"/>
          <p:cNvSpPr/>
          <p:nvPr/>
        </p:nvSpPr>
        <p:spPr>
          <a:xfrm>
            <a:off x="361080" y="2926080"/>
            <a:ext cx="10788480" cy="2005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55" name="CustomShape 5"/>
          <p:cNvSpPr/>
          <p:nvPr/>
        </p:nvSpPr>
        <p:spPr>
          <a:xfrm>
            <a:off x="263520" y="6492240"/>
            <a:ext cx="10794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Nathanson, Jerry A.. "pollution". Encyclopedia Britannica, 22 Feb. 2022, https://www.britannica.com/science/pollution-environment. Accessed 11 April 2022.</a:t>
            </a:r>
            <a:endParaRPr lang="en-US" sz="900" b="0" strike="noStrike" spc="-1">
              <a:latin typeface="DejaVu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335520" y="764640"/>
            <a:ext cx="10741320" cy="49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257" name="CustomShape 2"/>
          <p:cNvSpPr/>
          <p:nvPr/>
        </p:nvSpPr>
        <p:spPr>
          <a:xfrm>
            <a:off x="263520" y="6411600"/>
            <a:ext cx="777600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"Landfill at Upernavik" by ulalume – https://www.flickr.com/photos/96649248@N00/43867280734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Christian Hüpfer – https://flic.kr/p/aKXw2F – </a:t>
            </a:r>
            <a:r>
              <a:rPr lang="en-US" sz="900" b="0" u="sng" strike="noStrike" spc="-1">
                <a:solidFill>
                  <a:srgbClr val="0000FF"/>
                </a:solidFill>
                <a:uFillTx/>
                <a:latin typeface="Roboto"/>
                <a:ea typeface="Roboto"/>
                <a:hlinkClick r:id="rId3"/>
              </a:rPr>
              <a:t>CC BY-SA 2.0</a:t>
            </a:r>
            <a:r>
              <a:rPr lang="en-US" sz="900" b="0" strike="noStrike" spc="-1">
                <a:solidFill>
                  <a:srgbClr val="A6A6A6"/>
                </a:solidFill>
                <a:latin typeface="Roboto"/>
                <a:ea typeface="Roboto"/>
              </a:rPr>
              <a:t>.</a:t>
            </a:r>
            <a:endParaRPr lang="en-US" sz="900" b="0" strike="noStrike" spc="-1">
              <a:latin typeface="DejaVu Sans"/>
            </a:endParaRPr>
          </a:p>
        </p:txBody>
      </p:sp>
      <p:pic>
        <p:nvPicPr>
          <p:cNvPr id="258" name="Grafik 257"/>
          <p:cNvPicPr/>
          <p:nvPr/>
        </p:nvPicPr>
        <p:blipFill>
          <a:blip r:embed="rId4"/>
          <a:stretch/>
        </p:blipFill>
        <p:spPr>
          <a:xfrm>
            <a:off x="548640" y="1645920"/>
            <a:ext cx="5113080" cy="3833280"/>
          </a:xfrm>
          <a:prstGeom prst="rect">
            <a:avLst/>
          </a:prstGeom>
          <a:ln w="0">
            <a:noFill/>
          </a:ln>
        </p:spPr>
      </p:pic>
      <p:pic>
        <p:nvPicPr>
          <p:cNvPr id="259" name="Grafik 258"/>
          <p:cNvPicPr/>
          <p:nvPr/>
        </p:nvPicPr>
        <p:blipFill>
          <a:blip r:embed="rId5"/>
          <a:stretch/>
        </p:blipFill>
        <p:spPr>
          <a:xfrm>
            <a:off x="6035040" y="2661120"/>
            <a:ext cx="4948560" cy="3275280"/>
          </a:xfrm>
          <a:prstGeom prst="rect">
            <a:avLst/>
          </a:prstGeom>
          <a:ln w="0">
            <a:noFill/>
          </a:ln>
        </p:spPr>
      </p:pic>
      <p:sp>
        <p:nvSpPr>
          <p:cNvPr id="260" name="CustomShape 3"/>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Waste </a:t>
            </a:r>
            <a:endParaRPr lang="en-US" sz="2200" b="0" strike="noStrike" spc="-1">
              <a:latin typeface="DejaVu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ustomShape 1"/>
          <p:cNvSpPr/>
          <p:nvPr/>
        </p:nvSpPr>
        <p:spPr>
          <a:xfrm>
            <a:off x="335520" y="764640"/>
            <a:ext cx="10741320" cy="49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262" name="CustomShape 2"/>
          <p:cNvSpPr/>
          <p:nvPr/>
        </p:nvSpPr>
        <p:spPr>
          <a:xfrm>
            <a:off x="335520" y="1268280"/>
            <a:ext cx="5875560" cy="430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3 of the 10 dirtiest European coal plants are located in Poland</a:t>
            </a:r>
            <a:endParaRPr lang="en-US" sz="1800" b="0" strike="noStrike" spc="-1">
              <a:latin typeface="DejaVu Sans"/>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which country/countries are the other 7 dirtiest coal plants located?</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marL="432000" lvl="1" indent="-2095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7 of the 10 dirtiest European coal plants are located in </a:t>
            </a:r>
            <a:r>
              <a:rPr lang="en-US" sz="1800" b="1" strike="noStrike" spc="-1">
                <a:solidFill>
                  <a:srgbClr val="000000"/>
                </a:solidFill>
                <a:latin typeface="DejaVu Sans"/>
                <a:ea typeface="DejaVu Sans"/>
              </a:rPr>
              <a:t>GERMANY</a:t>
            </a:r>
            <a:endParaRPr lang="en-US" sz="1800" b="0" strike="noStrike" spc="-1">
              <a:latin typeface="DejaVu Sans"/>
            </a:endParaRPr>
          </a:p>
        </p:txBody>
      </p:sp>
      <p:sp>
        <p:nvSpPr>
          <p:cNvPr id="263" name="CustomShape 3"/>
          <p:cNvSpPr/>
          <p:nvPr/>
        </p:nvSpPr>
        <p:spPr>
          <a:xfrm>
            <a:off x="4206240" y="721800"/>
            <a:ext cx="1087920" cy="336960"/>
          </a:xfrm>
          <a:prstGeom prst="rect">
            <a:avLst/>
          </a:prstGeom>
          <a:noFill/>
          <a:ln w="0">
            <a:noFill/>
          </a:ln>
        </p:spPr>
        <p:style>
          <a:lnRef idx="0">
            <a:scrgbClr r="0" g="0" b="0"/>
          </a:lnRef>
          <a:fillRef idx="0">
            <a:scrgbClr r="0" g="0" b="0"/>
          </a:fillRef>
          <a:effectRef idx="0">
            <a:scrgbClr r="0" g="0" b="0"/>
          </a:effectRef>
          <a:fontRef idx="minor"/>
        </p:style>
      </p:sp>
      <p:pic>
        <p:nvPicPr>
          <p:cNvPr id="264" name="Grafik 263"/>
          <p:cNvPicPr/>
          <p:nvPr/>
        </p:nvPicPr>
        <p:blipFill>
          <a:blip r:embed="rId2"/>
          <a:stretch/>
        </p:blipFill>
        <p:spPr>
          <a:xfrm>
            <a:off x="6949440" y="914400"/>
            <a:ext cx="3943080" cy="2837880"/>
          </a:xfrm>
          <a:prstGeom prst="rect">
            <a:avLst/>
          </a:prstGeom>
          <a:ln w="0">
            <a:noFill/>
          </a:ln>
        </p:spPr>
      </p:pic>
      <p:pic>
        <p:nvPicPr>
          <p:cNvPr id="265" name="Grafik 264"/>
          <p:cNvPicPr/>
          <p:nvPr/>
        </p:nvPicPr>
        <p:blipFill>
          <a:blip r:embed="rId3"/>
          <a:stretch/>
        </p:blipFill>
        <p:spPr>
          <a:xfrm>
            <a:off x="6949440" y="3931920"/>
            <a:ext cx="3970800" cy="2644920"/>
          </a:xfrm>
          <a:prstGeom prst="rect">
            <a:avLst/>
          </a:prstGeom>
          <a:ln w="0">
            <a:noFill/>
          </a:ln>
        </p:spPr>
      </p:pic>
      <p:sp>
        <p:nvSpPr>
          <p:cNvPr id="266" name="CustomShape 4"/>
          <p:cNvSpPr/>
          <p:nvPr/>
        </p:nvSpPr>
        <p:spPr>
          <a:xfrm>
            <a:off x="263520" y="6265440"/>
            <a:ext cx="7776000" cy="537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https://ember-climate.org/insights/research/top-10-emitters-in-the-eu-ets-2021/</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John Englart – https://www.flickr.com/photos/takver/11308053925/ – </a:t>
            </a:r>
            <a:r>
              <a:rPr lang="en-US" sz="900" b="0" u="sng" strike="noStrike" spc="-1">
                <a:solidFill>
                  <a:srgbClr val="0000FF"/>
                </a:solidFill>
                <a:uFillTx/>
                <a:latin typeface="Roboto"/>
                <a:ea typeface="Roboto"/>
                <a:hlinkClick r:id="rId4"/>
              </a:rPr>
              <a:t>CC BY-SA 2.0</a:t>
            </a:r>
            <a:r>
              <a:rPr lang="en-US" sz="900" b="0" strike="noStrike" spc="-1">
                <a:solidFill>
                  <a:srgbClr val="A6A6A6"/>
                </a:solidFill>
                <a:latin typeface="Roboto"/>
                <a:ea typeface="Roboto"/>
              </a:rPr>
              <a:t>.</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3. John Englart – https://www.flickr.com/photos/takver/51658831095/ – </a:t>
            </a:r>
            <a:r>
              <a:rPr lang="en-US" sz="900" b="0" u="sng" strike="noStrike" spc="-1">
                <a:solidFill>
                  <a:srgbClr val="0000FF"/>
                </a:solidFill>
                <a:uFillTx/>
                <a:latin typeface="Roboto"/>
                <a:ea typeface="Roboto"/>
                <a:hlinkClick r:id="rId4"/>
              </a:rPr>
              <a:t>CC BY-SA 2.0</a:t>
            </a:r>
            <a:r>
              <a:rPr lang="en-US" sz="900" b="0" strike="noStrike" spc="-1">
                <a:solidFill>
                  <a:srgbClr val="A6A6A6"/>
                </a:solidFill>
                <a:latin typeface="Roboto"/>
                <a:ea typeface="Roboto"/>
              </a:rPr>
              <a:t>.</a:t>
            </a:r>
            <a:endParaRPr lang="en-US" sz="900" b="0" strike="noStrike" spc="-1">
              <a:latin typeface="DejaVu Sans"/>
            </a:endParaRPr>
          </a:p>
        </p:txBody>
      </p:sp>
      <p:sp>
        <p:nvSpPr>
          <p:cNvPr id="267"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Fossil Fuels</a:t>
            </a:r>
            <a:endParaRPr lang="en-US" sz="2200" b="0" strike="noStrike" spc="-1">
              <a:latin typeface="DejaVu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pic>
        <p:nvPicPr>
          <p:cNvPr id="269" name="Grafik 3_1"/>
          <p:cNvPicPr/>
          <p:nvPr/>
        </p:nvPicPr>
        <p:blipFill>
          <a:blip r:embed="rId2"/>
          <a:stretch/>
        </p:blipFill>
        <p:spPr>
          <a:xfrm>
            <a:off x="516600" y="1917360"/>
            <a:ext cx="5842080" cy="3013560"/>
          </a:xfrm>
          <a:prstGeom prst="rect">
            <a:avLst/>
          </a:prstGeom>
          <a:ln w="0">
            <a:noFill/>
          </a:ln>
        </p:spPr>
      </p:pic>
      <p:sp>
        <p:nvSpPr>
          <p:cNvPr id="270" name="CustomShape 2"/>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Horrible Waste Management – Example 1</a:t>
            </a:r>
            <a:endParaRPr lang="en-US" sz="2200" b="0" strike="noStrike" spc="-1">
              <a:latin typeface="DejaVu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272" name="CustomShape 2"/>
          <p:cNvSpPr/>
          <p:nvPr/>
        </p:nvSpPr>
        <p:spPr>
          <a:xfrm>
            <a:off x="263520" y="6411600"/>
            <a:ext cx="108748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"Nuclear waste" by aaadrian365 is licensed with CC BY-NC 2.0. To view a copy of this license, visit </a:t>
            </a:r>
            <a:r>
              <a:rPr lang="en-US" sz="900" b="0" u="sng" strike="noStrike" spc="-1">
                <a:solidFill>
                  <a:srgbClr val="0000FF"/>
                </a:solidFill>
                <a:uFillTx/>
                <a:latin typeface="Roboto"/>
                <a:ea typeface="Roboto"/>
                <a:hlinkClick r:id="rId2"/>
              </a:rPr>
              <a:t>https://creativecommons.org/licenses/by-nc/2.0/</a:t>
            </a:r>
            <a:endParaRPr lang="en-US" sz="900" b="0" strike="noStrike" spc="-1">
              <a:latin typeface="DejaVu Sans"/>
            </a:endParaRPr>
          </a:p>
        </p:txBody>
      </p:sp>
      <p:pic>
        <p:nvPicPr>
          <p:cNvPr id="273" name="Grafik 3_0"/>
          <p:cNvPicPr/>
          <p:nvPr/>
        </p:nvPicPr>
        <p:blipFill>
          <a:blip r:embed="rId3"/>
          <a:stretch/>
        </p:blipFill>
        <p:spPr>
          <a:xfrm>
            <a:off x="516600" y="1917360"/>
            <a:ext cx="5842080" cy="3013560"/>
          </a:xfrm>
          <a:prstGeom prst="rect">
            <a:avLst/>
          </a:prstGeom>
          <a:ln w="0">
            <a:noFill/>
          </a:ln>
        </p:spPr>
      </p:pic>
      <p:pic>
        <p:nvPicPr>
          <p:cNvPr id="274" name="Grafik 273"/>
          <p:cNvPicPr/>
          <p:nvPr/>
        </p:nvPicPr>
        <p:blipFill>
          <a:blip r:embed="rId4"/>
          <a:stretch/>
        </p:blipFill>
        <p:spPr>
          <a:xfrm>
            <a:off x="6701400" y="1674360"/>
            <a:ext cx="4514400" cy="3637440"/>
          </a:xfrm>
          <a:prstGeom prst="rect">
            <a:avLst/>
          </a:prstGeom>
          <a:ln w="0">
            <a:noFill/>
          </a:ln>
        </p:spPr>
      </p:pic>
      <p:sp>
        <p:nvSpPr>
          <p:cNvPr id="275" name="CustomShape 3"/>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Horrible Waste Management – Example 1</a:t>
            </a:r>
            <a:endParaRPr lang="en-US" sz="2200" b="0" strike="noStrike" spc="-1">
              <a:latin typeface="DejaVu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277" name="CustomShape 2"/>
          <p:cNvSpPr/>
          <p:nvPr/>
        </p:nvSpPr>
        <p:spPr>
          <a:xfrm>
            <a:off x="263520" y="6411600"/>
            <a:ext cx="108748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u="sng" strike="noStrike" spc="-1">
                <a:solidFill>
                  <a:srgbClr val="0000FF"/>
                </a:solidFill>
                <a:uFillTx/>
                <a:latin typeface="DejaVu Sans"/>
                <a:ea typeface="Roboto"/>
                <a:hlinkClick r:id="rId2"/>
              </a:rPr>
              <a:t>https://www.spiegel.de/wissenschaft/technik/endlager-suche-was-wie-viel-und-wohin-damit-die-deutsche-atommuell-bilanz-a-7a153ba3-029a-4e55-adaf-3312b7427d9e</a:t>
            </a:r>
            <a:endParaRPr lang="en-US" sz="900" b="0" strike="noStrike" spc="-1">
              <a:latin typeface="DejaVu Sans"/>
            </a:endParaRPr>
          </a:p>
        </p:txBody>
      </p:sp>
      <p:sp>
        <p:nvSpPr>
          <p:cNvPr id="278" name="CustomShape 3"/>
          <p:cNvSpPr/>
          <p:nvPr/>
        </p:nvSpPr>
        <p:spPr>
          <a:xfrm>
            <a:off x="335520" y="1268640"/>
            <a:ext cx="10742760" cy="503028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buNone/>
            </a:pPr>
            <a:endParaRPr lang="en-US" sz="1800" b="0" strike="noStrike" spc="-1">
              <a:latin typeface="DejaVu Sans"/>
            </a:endParaRPr>
          </a:p>
          <a:p>
            <a:pPr marL="360" algn="ctr">
              <a:lnSpc>
                <a:spcPct val="100000"/>
              </a:lnSpc>
              <a:spcBef>
                <a:spcPts val="360"/>
              </a:spcBef>
              <a:buNone/>
            </a:pPr>
            <a:endParaRPr lang="en-US" sz="1800" b="0" strike="noStrike" spc="-1">
              <a:latin typeface="DejaVu Sans"/>
            </a:endParaRPr>
          </a:p>
          <a:p>
            <a:pPr marL="360" algn="ctr">
              <a:lnSpc>
                <a:spcPct val="100000"/>
              </a:lnSpc>
              <a:spcBef>
                <a:spcPts val="360"/>
              </a:spcBef>
              <a:buNone/>
            </a:pPr>
            <a:r>
              <a:rPr lang="en-US" sz="2800" b="1" strike="noStrike" spc="-1">
                <a:solidFill>
                  <a:srgbClr val="FFFFFF"/>
                </a:solidFill>
                <a:latin typeface="DejaVu Sans"/>
                <a:ea typeface="DejaVu Sans"/>
              </a:rPr>
              <a:t> → 40,000 generations will have to live with the waste</a:t>
            </a:r>
            <a:endParaRPr lang="en-US" sz="2800" b="0" strike="noStrike" spc="-1">
              <a:latin typeface="DejaVu Sans"/>
            </a:endParaRPr>
          </a:p>
        </p:txBody>
      </p:sp>
      <p:sp>
        <p:nvSpPr>
          <p:cNvPr id="279" name="CustomShape 4"/>
          <p:cNvSpPr/>
          <p:nvPr/>
        </p:nvSpPr>
        <p:spPr>
          <a:xfrm>
            <a:off x="865440" y="2859120"/>
            <a:ext cx="992160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216000" indent="-212760" algn="ctr">
              <a:lnSpc>
                <a:spcPct val="100000"/>
              </a:lnSpc>
              <a:buClr>
                <a:srgbClr val="000000"/>
              </a:buClr>
              <a:buSzPct val="45000"/>
              <a:buFont typeface="Wingdings" charset="2"/>
              <a:buChar char=""/>
            </a:pPr>
            <a:r>
              <a:rPr lang="en-US" sz="2400" b="1" strike="noStrike" spc="-1">
                <a:solidFill>
                  <a:srgbClr val="595959"/>
                </a:solidFill>
                <a:latin typeface="DejaVu Sans"/>
                <a:ea typeface="DejaVu Sans"/>
              </a:rPr>
              <a:t>→ 2 generations profited from cheap nuclear energy</a:t>
            </a:r>
            <a:endParaRPr lang="en-US" sz="2400" b="0" strike="noStrike" spc="-1">
              <a:latin typeface="DejaVu Sans"/>
            </a:endParaRPr>
          </a:p>
          <a:p>
            <a:pPr algn="ctr">
              <a:lnSpc>
                <a:spcPct val="100000"/>
              </a:lnSpc>
              <a:buNone/>
            </a:pPr>
            <a:endParaRPr lang="en-US" sz="2400" b="0" strike="noStrike" spc="-1">
              <a:latin typeface="DejaVu Sans"/>
            </a:endParaRPr>
          </a:p>
        </p:txBody>
      </p:sp>
      <p:sp>
        <p:nvSpPr>
          <p:cNvPr id="280"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Horrible Waste Management – Example 1</a:t>
            </a:r>
            <a:endParaRPr lang="en-US" sz="2200" b="0" strike="noStrike" spc="-1">
              <a:latin typeface="DejaVu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282" name="CustomShape 2"/>
          <p:cNvSpPr/>
          <p:nvPr/>
        </p:nvSpPr>
        <p:spPr>
          <a:xfrm>
            <a:off x="335520" y="1268640"/>
            <a:ext cx="10742760" cy="503028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buNone/>
            </a:pPr>
            <a:endParaRPr lang="en-US" sz="1800" b="0" strike="noStrike" spc="-1">
              <a:latin typeface="DejaVu Sans"/>
            </a:endParaRPr>
          </a:p>
          <a:p>
            <a:pPr marL="360" algn="ctr">
              <a:lnSpc>
                <a:spcPct val="100000"/>
              </a:lnSpc>
              <a:spcBef>
                <a:spcPts val="360"/>
              </a:spcBef>
              <a:buNone/>
            </a:pPr>
            <a:endParaRPr lang="en-US" sz="1800" b="0" strike="noStrike" spc="-1">
              <a:latin typeface="DejaVu Sans"/>
            </a:endParaRPr>
          </a:p>
          <a:p>
            <a:pPr marL="360" algn="ctr">
              <a:lnSpc>
                <a:spcPct val="100000"/>
              </a:lnSpc>
              <a:spcBef>
                <a:spcPts val="360"/>
              </a:spcBef>
              <a:buNone/>
            </a:pPr>
            <a:r>
              <a:rPr lang="en-US" sz="2800" b="1" strike="noStrike" spc="-1">
                <a:solidFill>
                  <a:srgbClr val="FFFFFF"/>
                </a:solidFill>
                <a:latin typeface="DejaVu Sans"/>
                <a:ea typeface="DejaVu Sans"/>
              </a:rPr>
              <a:t> → 40,000 generations will have to live with the waste</a:t>
            </a:r>
            <a:endParaRPr lang="en-US" sz="2800" b="0" strike="noStrike" spc="-1">
              <a:latin typeface="DejaVu Sans"/>
            </a:endParaRPr>
          </a:p>
        </p:txBody>
      </p:sp>
      <p:sp>
        <p:nvSpPr>
          <p:cNvPr id="283" name="CustomShape 3"/>
          <p:cNvSpPr/>
          <p:nvPr/>
        </p:nvSpPr>
        <p:spPr>
          <a:xfrm>
            <a:off x="865440" y="2859120"/>
            <a:ext cx="992160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216000" indent="-212760" algn="ctr">
              <a:lnSpc>
                <a:spcPct val="100000"/>
              </a:lnSpc>
              <a:buClr>
                <a:srgbClr val="000000"/>
              </a:buClr>
              <a:buSzPct val="45000"/>
              <a:buFont typeface="Wingdings" charset="2"/>
              <a:buChar char=""/>
            </a:pPr>
            <a:r>
              <a:rPr lang="en-US" sz="2400" b="1" strike="noStrike" spc="-1">
                <a:solidFill>
                  <a:srgbClr val="595959"/>
                </a:solidFill>
                <a:latin typeface="DejaVu Sans"/>
                <a:ea typeface="DejaVu Sans"/>
              </a:rPr>
              <a:t>→ 2 generations profited from cheap nuclear energy</a:t>
            </a:r>
            <a:endParaRPr lang="en-US" sz="2400" b="0" strike="noStrike" spc="-1">
              <a:latin typeface="DejaVu Sans"/>
            </a:endParaRPr>
          </a:p>
          <a:p>
            <a:pPr marL="216000" indent="-212760" algn="ctr">
              <a:lnSpc>
                <a:spcPct val="100000"/>
              </a:lnSpc>
              <a:buClr>
                <a:srgbClr val="000000"/>
              </a:buClr>
              <a:buSzPct val="45000"/>
              <a:buFont typeface="Wingdings" charset="2"/>
              <a:buChar char=""/>
            </a:pPr>
            <a:r>
              <a:rPr lang="en-US" sz="2400" b="1" strike="noStrike" spc="-1">
                <a:solidFill>
                  <a:srgbClr val="595959"/>
                </a:solidFill>
                <a:latin typeface="DejaVu Sans"/>
                <a:ea typeface="DejaVu Sans"/>
              </a:rPr>
              <a:t>→ 40,000 generation will have to live with the waste</a:t>
            </a:r>
            <a:endParaRPr lang="en-US" sz="2400" b="0" strike="noStrike" spc="-1">
              <a:latin typeface="DejaVu Sans"/>
            </a:endParaRPr>
          </a:p>
        </p:txBody>
      </p:sp>
      <p:sp>
        <p:nvSpPr>
          <p:cNvPr id="284" name="CustomShape 4"/>
          <p:cNvSpPr/>
          <p:nvPr/>
        </p:nvSpPr>
        <p:spPr>
          <a:xfrm>
            <a:off x="263520" y="6411600"/>
            <a:ext cx="108748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u="sng" strike="noStrike" spc="-1">
                <a:solidFill>
                  <a:srgbClr val="0000FF"/>
                </a:solidFill>
                <a:uFillTx/>
                <a:latin typeface="DejaVu Sans"/>
                <a:ea typeface="Roboto"/>
                <a:hlinkClick r:id="rId2"/>
              </a:rPr>
              <a:t>https://www.spiegel.de/wissenschaft/technik/endlager-suche-was-wie-viel-und-wohin-damit-die-deutsche-atommuell-bilanz-a-7a153ba3-029a-4e55-adaf-3312b7427d9e</a:t>
            </a:r>
            <a:endParaRPr lang="en-US" sz="900" b="0" strike="noStrike" spc="-1">
              <a:latin typeface="DejaVu Sans"/>
            </a:endParaRPr>
          </a:p>
        </p:txBody>
      </p:sp>
      <p:sp>
        <p:nvSpPr>
          <p:cNvPr id="285"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Horrible Waste Management – Example 1</a:t>
            </a:r>
            <a:endParaRPr lang="en-US" sz="2200" b="0" strike="noStrike" spc="-1">
              <a:latin typeface="DejaVu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335520" y="764640"/>
            <a:ext cx="10744920" cy="49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dirty="0">
                <a:solidFill>
                  <a:srgbClr val="000000"/>
                </a:solidFill>
                <a:latin typeface="DejaVu Sans"/>
                <a:ea typeface="DejaVu Sans"/>
              </a:rPr>
              <a:t>Bonus Task – </a:t>
            </a:r>
            <a:r>
              <a:rPr lang="en-US" sz="2400" b="1" strike="noStrike" spc="-1" dirty="0">
                <a:solidFill>
                  <a:srgbClr val="000000"/>
                </a:solidFill>
                <a:highlight>
                  <a:srgbClr val="FF0000"/>
                </a:highlight>
                <a:latin typeface="DejaVu Sans"/>
                <a:ea typeface="DejaVu Sans"/>
              </a:rPr>
              <a:t>UPDATE?</a:t>
            </a:r>
            <a:endParaRPr lang="en-US" sz="2400" b="0" strike="noStrike" spc="-1" dirty="0">
              <a:highlight>
                <a:srgbClr val="FF0000"/>
              </a:highlight>
              <a:latin typeface="DejaVu Sans"/>
            </a:endParaRPr>
          </a:p>
        </p:txBody>
      </p:sp>
      <p:sp>
        <p:nvSpPr>
          <p:cNvPr id="101" name="CustomShape 2"/>
          <p:cNvSpPr/>
          <p:nvPr/>
        </p:nvSpPr>
        <p:spPr>
          <a:xfrm>
            <a:off x="335520" y="1268280"/>
            <a:ext cx="10744920" cy="503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dirty="0">
              <a:latin typeface="DejaVu Sans"/>
            </a:endParaRPr>
          </a:p>
          <a:p>
            <a:pPr marL="216000" indent="-215640">
              <a:lnSpc>
                <a:spcPct val="100000"/>
              </a:lnSpc>
              <a:spcBef>
                <a:spcPts val="360"/>
              </a:spcBef>
              <a:buClr>
                <a:srgbClr val="008C4F"/>
              </a:buClr>
              <a:buSzPct val="45000"/>
              <a:buFont typeface="OpenSymbol"/>
              <a:buChar char="■"/>
            </a:pPr>
            <a:r>
              <a:rPr lang="en-GB" sz="1800" b="0" strike="noStrike" spc="-1" dirty="0">
                <a:solidFill>
                  <a:srgbClr val="000000"/>
                </a:solidFill>
                <a:latin typeface="DejaVu Sans"/>
                <a:ea typeface="DejaVu Sans"/>
              </a:rPr>
              <a:t>Bonus task:</a:t>
            </a:r>
            <a:endParaRPr lang="en-US" sz="1800" b="0" strike="noStrike" spc="-1" dirty="0">
              <a:latin typeface="DejaVu Sans"/>
            </a:endParaRPr>
          </a:p>
          <a:p>
            <a:pPr marL="432000" lvl="1" indent="-215640">
              <a:lnSpc>
                <a:spcPct val="100000"/>
              </a:lnSpc>
              <a:spcBef>
                <a:spcPts val="360"/>
              </a:spcBef>
              <a:buClr>
                <a:srgbClr val="008C4F"/>
              </a:buClr>
              <a:buSzPct val="45000"/>
              <a:buFont typeface="OpenSymbol"/>
              <a:buChar char="—"/>
            </a:pPr>
            <a:r>
              <a:rPr lang="en-GB" sz="1800" b="0" strike="noStrike" spc="-1" dirty="0">
                <a:solidFill>
                  <a:srgbClr val="000000"/>
                </a:solidFill>
                <a:latin typeface="DejaVu Sans"/>
                <a:ea typeface="DejaVu Sans"/>
              </a:rPr>
              <a:t>Form groups of 2 or more people</a:t>
            </a:r>
            <a:endParaRPr lang="en-US" sz="1800" b="0" strike="noStrike" spc="-1" dirty="0">
              <a:latin typeface="DejaVu Sans"/>
            </a:endParaRPr>
          </a:p>
          <a:p>
            <a:pPr marL="432000" lvl="1" indent="-215640">
              <a:lnSpc>
                <a:spcPct val="100000"/>
              </a:lnSpc>
              <a:spcBef>
                <a:spcPts val="360"/>
              </a:spcBef>
              <a:buClr>
                <a:srgbClr val="008C4F"/>
              </a:buClr>
              <a:buSzPct val="45000"/>
              <a:buFont typeface="OpenSymbol"/>
              <a:buChar char="—"/>
            </a:pPr>
            <a:r>
              <a:rPr lang="en-GB" sz="1800" b="0" strike="noStrike" spc="-1" dirty="0">
                <a:solidFill>
                  <a:srgbClr val="000000"/>
                </a:solidFill>
                <a:latin typeface="DejaVu Sans"/>
                <a:ea typeface="DejaVu Sans"/>
              </a:rPr>
              <a:t>Come up with a great idea that revolves around sustainability in general</a:t>
            </a:r>
            <a:endParaRPr lang="en-US" sz="1800" b="0" strike="noStrike" spc="-1" dirty="0">
              <a:latin typeface="DejaVu Sans"/>
            </a:endParaRPr>
          </a:p>
          <a:p>
            <a:pPr marL="432000" lvl="1" indent="-215640">
              <a:lnSpc>
                <a:spcPct val="100000"/>
              </a:lnSpc>
              <a:spcBef>
                <a:spcPts val="360"/>
              </a:spcBef>
              <a:buClr>
                <a:srgbClr val="008C4F"/>
              </a:buClr>
              <a:buSzPct val="45000"/>
              <a:buFont typeface="OpenSymbol"/>
              <a:buChar char="—"/>
            </a:pPr>
            <a:r>
              <a:rPr lang="en-GB" sz="1800" b="0" strike="noStrike" spc="-1" dirty="0">
                <a:solidFill>
                  <a:srgbClr val="000000"/>
                </a:solidFill>
                <a:latin typeface="DejaVu Sans"/>
                <a:ea typeface="DejaVu Sans"/>
              </a:rPr>
              <a:t>Push the idea as far as possible throughout the semester</a:t>
            </a:r>
            <a:endParaRPr lang="en-US" sz="1800" b="0" strike="noStrike" spc="-1" dirty="0">
              <a:latin typeface="DejaVu Sans"/>
            </a:endParaRPr>
          </a:p>
          <a:p>
            <a:pPr marL="432000" lvl="1" indent="-215640">
              <a:lnSpc>
                <a:spcPct val="100000"/>
              </a:lnSpc>
              <a:spcBef>
                <a:spcPts val="360"/>
              </a:spcBef>
              <a:buClr>
                <a:srgbClr val="008C4F"/>
              </a:buClr>
              <a:buSzPct val="45000"/>
              <a:buFont typeface="OpenSymbol"/>
              <a:buChar char="—"/>
            </a:pPr>
            <a:r>
              <a:rPr lang="en-GB" sz="1800" b="0" strike="noStrike" spc="-1" dirty="0">
                <a:solidFill>
                  <a:srgbClr val="000000"/>
                </a:solidFill>
                <a:latin typeface="DejaVu Sans"/>
                <a:ea typeface="DejaVu Sans"/>
              </a:rPr>
              <a:t>Record a 60s video explaining your idea and what you did throughout the semester</a:t>
            </a:r>
            <a:endParaRPr lang="en-US" sz="1800" b="0" strike="noStrike" spc="-1" dirty="0">
              <a:latin typeface="DejaVu Sans"/>
            </a:endParaRPr>
          </a:p>
          <a:p>
            <a:pPr marL="432000" lvl="1" indent="-215640">
              <a:lnSpc>
                <a:spcPct val="100000"/>
              </a:lnSpc>
              <a:spcBef>
                <a:spcPts val="360"/>
              </a:spcBef>
              <a:buClr>
                <a:srgbClr val="008C4F"/>
              </a:buClr>
              <a:buSzPct val="45000"/>
              <a:buFont typeface="OpenSymbol"/>
              <a:buChar char="—"/>
            </a:pPr>
            <a:r>
              <a:rPr lang="en-GB" sz="1800" b="0" strike="noStrike" spc="-1" dirty="0">
                <a:solidFill>
                  <a:srgbClr val="000000"/>
                </a:solidFill>
                <a:latin typeface="DejaVu Sans"/>
                <a:ea typeface="DejaVu Sans"/>
              </a:rPr>
              <a:t>Selection of the 5 best ideas → bonus points for the exam (e.g., better grade – instead of 2.0 → 1.7 or something similar)</a:t>
            </a:r>
            <a:endParaRPr lang="en-US" sz="1800" b="0" strike="noStrike" spc="-1" dirty="0">
              <a:latin typeface="DejaVu Sans"/>
            </a:endParaRPr>
          </a:p>
          <a:p>
            <a:pPr marL="360" algn="ctr">
              <a:lnSpc>
                <a:spcPct val="100000"/>
              </a:lnSpc>
              <a:spcBef>
                <a:spcPts val="360"/>
              </a:spcBef>
              <a:buNone/>
            </a:pPr>
            <a:endParaRPr lang="en-US" sz="1800" b="0" strike="noStrike" spc="-1" dirty="0">
              <a:latin typeface="DejaVu Sans"/>
            </a:endParaRPr>
          </a:p>
          <a:p>
            <a:pPr marL="360" algn="ctr">
              <a:lnSpc>
                <a:spcPct val="100000"/>
              </a:lnSpc>
              <a:spcBef>
                <a:spcPts val="360"/>
              </a:spcBef>
              <a:buNone/>
            </a:pPr>
            <a:endParaRPr lang="en-US" sz="1800" b="0" strike="noStrike" spc="-1" dirty="0">
              <a:latin typeface="DejaVu Sans"/>
            </a:endParaRPr>
          </a:p>
          <a:p>
            <a:pPr marL="360" algn="ctr">
              <a:lnSpc>
                <a:spcPct val="100000"/>
              </a:lnSpc>
              <a:spcBef>
                <a:spcPts val="360"/>
              </a:spcBef>
              <a:buNone/>
            </a:pPr>
            <a:r>
              <a:rPr lang="en-GB" sz="1800" b="1" strike="noStrike" spc="-1" dirty="0">
                <a:solidFill>
                  <a:srgbClr val="FFFFFF"/>
                </a:solidFill>
                <a:latin typeface="DejaVu Sans"/>
                <a:ea typeface="DejaVu Sans"/>
              </a:rPr>
              <a:t>More info on points, percentages, etc. follow on the next slides (Examination)</a:t>
            </a:r>
            <a:endParaRPr lang="en-US" sz="1800" b="0" strike="noStrike" spc="-1" dirty="0">
              <a:latin typeface="DejaVu Sans"/>
            </a:endParaRPr>
          </a:p>
        </p:txBody>
      </p:sp>
      <p:sp>
        <p:nvSpPr>
          <p:cNvPr id="102" name="CustomShape 3"/>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Project Registration</a:t>
            </a:r>
            <a:endParaRPr lang="en-US" sz="2200" b="0" strike="noStrike" spc="-1">
              <a:latin typeface="DejaVu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pic>
        <p:nvPicPr>
          <p:cNvPr id="287" name="Grafik 286"/>
          <p:cNvPicPr/>
          <p:nvPr/>
        </p:nvPicPr>
        <p:blipFill>
          <a:blip r:embed="rId2"/>
          <a:stretch/>
        </p:blipFill>
        <p:spPr>
          <a:xfrm>
            <a:off x="2514600" y="1734840"/>
            <a:ext cx="5301360" cy="3974760"/>
          </a:xfrm>
          <a:prstGeom prst="rect">
            <a:avLst/>
          </a:prstGeom>
          <a:ln w="0">
            <a:noFill/>
          </a:ln>
        </p:spPr>
      </p:pic>
      <p:sp>
        <p:nvSpPr>
          <p:cNvPr id="288" name="CustomShape 2"/>
          <p:cNvSpPr/>
          <p:nvPr/>
        </p:nvSpPr>
        <p:spPr>
          <a:xfrm>
            <a:off x="263520" y="6051600"/>
            <a:ext cx="108748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"Pollution Plastique" by Mouenthias is licensed with CC BY-SA 4.0. To view a copy of this license, visit </a:t>
            </a:r>
            <a:r>
              <a:rPr lang="en-US" sz="900" b="0" u="sng" strike="noStrike" spc="-1">
                <a:solidFill>
                  <a:srgbClr val="0000FF"/>
                </a:solidFill>
                <a:uFillTx/>
                <a:latin typeface="Roboto"/>
                <a:ea typeface="Roboto"/>
                <a:hlinkClick r:id="rId3"/>
              </a:rPr>
              <a:t>https://creativecommons.org/licenses/by-sa/4.0/</a:t>
            </a:r>
            <a:endParaRPr lang="en-US" sz="900" b="0" strike="noStrike" spc="-1">
              <a:latin typeface="DejaVu Sans"/>
            </a:endParaRPr>
          </a:p>
        </p:txBody>
      </p:sp>
      <p:sp>
        <p:nvSpPr>
          <p:cNvPr id="289" name="CustomShape 3"/>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Horrible Waste Management – Example 2</a:t>
            </a:r>
            <a:endParaRPr lang="en-US" sz="2200" b="0" strike="noStrike" spc="-1">
              <a:latin typeface="DejaVu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291" name="CustomShape 2"/>
          <p:cNvSpPr/>
          <p:nvPr/>
        </p:nvSpPr>
        <p:spPr>
          <a:xfrm>
            <a:off x="263520" y="6411600"/>
            <a:ext cx="74131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strike="noStrike" spc="-1">
                <a:solidFill>
                  <a:srgbClr val="A6A6A6"/>
                </a:solidFill>
                <a:latin typeface="Roboto"/>
                <a:ea typeface="Roboto"/>
              </a:rPr>
              <a:t>Wijnand de Wit and Nathan Bigaud for the WWF (2019) – No Plastic in Nature: </a:t>
            </a:r>
            <a:r>
              <a:rPr lang="en-US" sz="900" b="0" strike="noStrike" spc="-1">
                <a:solidFill>
                  <a:srgbClr val="A6A6A6"/>
                </a:solidFill>
                <a:latin typeface="Roboto"/>
                <a:ea typeface="Roboto"/>
              </a:rPr>
              <a:t>Assessing Plastic Ingestion from Nature to People.</a:t>
            </a:r>
            <a:r>
              <a:rPr lang="de-DE" sz="900" b="0" strike="noStrike" spc="-1">
                <a:solidFill>
                  <a:srgbClr val="A6A6A6"/>
                </a:solidFill>
                <a:latin typeface="Roboto"/>
                <a:ea typeface="Roboto"/>
              </a:rPr>
              <a:t> </a:t>
            </a:r>
            <a:endParaRPr lang="en-US" sz="900" b="0" strike="noStrike" spc="-1">
              <a:latin typeface="DejaVu Sans"/>
            </a:endParaRPr>
          </a:p>
        </p:txBody>
      </p:sp>
      <p:sp>
        <p:nvSpPr>
          <p:cNvPr id="292" name="CustomShape 3"/>
          <p:cNvSpPr/>
          <p:nvPr/>
        </p:nvSpPr>
        <p:spPr>
          <a:xfrm>
            <a:off x="335520" y="1268280"/>
            <a:ext cx="2879280" cy="503028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We are consuming about 2000 tiny pieces of plastic every week.</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marL="360">
              <a:lnSpc>
                <a:spcPct val="100000"/>
              </a:lnSpc>
              <a:spcBef>
                <a:spcPts val="360"/>
              </a:spcBef>
              <a:buNone/>
            </a:pPr>
            <a:r>
              <a:rPr lang="en-US" sz="1800" b="0" strike="noStrike" spc="-1">
                <a:solidFill>
                  <a:srgbClr val="FFFFFF"/>
                </a:solidFill>
                <a:latin typeface="DejaVu Sans"/>
                <a:ea typeface="DejaVu Sans"/>
              </a:rPr>
              <a:t>That is a credit card every week!</a:t>
            </a:r>
            <a:endParaRPr lang="en-US" sz="1800" b="0" strike="noStrike" spc="-1">
              <a:latin typeface="DejaVu Sans"/>
            </a:endParaRPr>
          </a:p>
          <a:p>
            <a:pPr marL="360">
              <a:lnSpc>
                <a:spcPct val="100000"/>
              </a:lnSpc>
              <a:spcBef>
                <a:spcPts val="360"/>
              </a:spcBef>
              <a:buNone/>
            </a:pPr>
            <a:endParaRPr lang="en-US" sz="1800" b="0" strike="noStrike" spc="-1">
              <a:latin typeface="DejaVu Sans"/>
            </a:endParaRPr>
          </a:p>
          <a:p>
            <a:pPr marL="360">
              <a:lnSpc>
                <a:spcPct val="100000"/>
              </a:lnSpc>
              <a:spcBef>
                <a:spcPts val="360"/>
              </a:spcBef>
              <a:buNone/>
            </a:pPr>
            <a:r>
              <a:rPr lang="en-US" sz="1800" b="0" strike="noStrike" spc="-1">
                <a:solidFill>
                  <a:srgbClr val="FFFFFF"/>
                </a:solidFill>
                <a:latin typeface="DejaVu Sans"/>
                <a:ea typeface="DejaVu Sans"/>
              </a:rPr>
              <a:t> That’s approximately 21 grams a month, or just over 250 grams a year.</a:t>
            </a:r>
            <a:endParaRPr lang="en-US" sz="1800" b="0" strike="noStrike" spc="-1">
              <a:latin typeface="DejaVu Sans"/>
            </a:endParaRPr>
          </a:p>
        </p:txBody>
      </p:sp>
      <p:pic>
        <p:nvPicPr>
          <p:cNvPr id="293" name="Grafik 292"/>
          <p:cNvPicPr/>
          <p:nvPr/>
        </p:nvPicPr>
        <p:blipFill>
          <a:blip r:embed="rId2"/>
          <a:stretch/>
        </p:blipFill>
        <p:spPr>
          <a:xfrm>
            <a:off x="4669560" y="1734840"/>
            <a:ext cx="5301360" cy="3974760"/>
          </a:xfrm>
          <a:prstGeom prst="rect">
            <a:avLst/>
          </a:prstGeom>
          <a:ln w="0">
            <a:noFill/>
          </a:ln>
        </p:spPr>
      </p:pic>
      <p:sp>
        <p:nvSpPr>
          <p:cNvPr id="294" name="CustomShape 4"/>
          <p:cNvSpPr/>
          <p:nvPr/>
        </p:nvSpPr>
        <p:spPr>
          <a:xfrm>
            <a:off x="263520" y="6051600"/>
            <a:ext cx="108748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"Pollution Plastique" by Mouenthias is licensed with CC BY-SA 4.0. To view a copy of this license, visit </a:t>
            </a:r>
            <a:r>
              <a:rPr lang="en-US" sz="900" b="0" u="sng" strike="noStrike" spc="-1">
                <a:solidFill>
                  <a:srgbClr val="0000FF"/>
                </a:solidFill>
                <a:uFillTx/>
                <a:latin typeface="Roboto"/>
                <a:ea typeface="Roboto"/>
                <a:hlinkClick r:id="rId3"/>
              </a:rPr>
              <a:t>https://creativecommons.org/licenses/by-sa/4.0/</a:t>
            </a:r>
            <a:endParaRPr lang="en-US" sz="900" b="0" strike="noStrike" spc="-1">
              <a:latin typeface="DejaVu Sans"/>
            </a:endParaRPr>
          </a:p>
        </p:txBody>
      </p:sp>
      <p:sp>
        <p:nvSpPr>
          <p:cNvPr id="295"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Horrible Waste Management – Example 2</a:t>
            </a:r>
            <a:endParaRPr lang="en-US" sz="2200" b="0" strike="noStrike" spc="-1">
              <a:latin typeface="DejaVu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297" name="CustomShape 2"/>
          <p:cNvSpPr/>
          <p:nvPr/>
        </p:nvSpPr>
        <p:spPr>
          <a:xfrm>
            <a:off x="263520" y="6411600"/>
            <a:ext cx="74131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strike="noStrike" spc="-1">
                <a:solidFill>
                  <a:srgbClr val="A6A6A6"/>
                </a:solidFill>
                <a:latin typeface="Roboto"/>
                <a:ea typeface="Roboto"/>
              </a:rPr>
              <a:t>Wijnand de Wit and Nathan Bigaud for the WWF (2019) – No Plastic in Nature: </a:t>
            </a:r>
            <a:r>
              <a:rPr lang="en-US" sz="900" b="0" strike="noStrike" spc="-1">
                <a:solidFill>
                  <a:srgbClr val="A6A6A6"/>
                </a:solidFill>
                <a:latin typeface="Roboto"/>
                <a:ea typeface="Roboto"/>
              </a:rPr>
              <a:t>Assessing Plastic Ingestion from Nature to People.</a:t>
            </a:r>
            <a:r>
              <a:rPr lang="de-DE" sz="900" b="0" strike="noStrike" spc="-1">
                <a:solidFill>
                  <a:srgbClr val="A6A6A6"/>
                </a:solidFill>
                <a:latin typeface="Roboto"/>
                <a:ea typeface="Roboto"/>
              </a:rPr>
              <a:t> </a:t>
            </a:r>
            <a:endParaRPr lang="en-US" sz="900" b="0" strike="noStrike" spc="-1">
              <a:latin typeface="DejaVu Sans"/>
            </a:endParaRPr>
          </a:p>
        </p:txBody>
      </p:sp>
      <p:sp>
        <p:nvSpPr>
          <p:cNvPr id="298" name="CustomShape 3"/>
          <p:cNvSpPr/>
          <p:nvPr/>
        </p:nvSpPr>
        <p:spPr>
          <a:xfrm>
            <a:off x="335520" y="1268280"/>
            <a:ext cx="2879280" cy="503028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We are consuming about 2000 tiny pieces of plastic every week.</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That is a credit card every week!</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 That’s approximately 21 grams a month, or just over 250 grams a year.</a:t>
            </a:r>
            <a:endParaRPr lang="en-US" sz="1800" b="0" strike="noStrike" spc="-1">
              <a:latin typeface="DejaVu Sans"/>
            </a:endParaRPr>
          </a:p>
        </p:txBody>
      </p:sp>
      <p:pic>
        <p:nvPicPr>
          <p:cNvPr id="299" name="Grafik 298"/>
          <p:cNvPicPr/>
          <p:nvPr/>
        </p:nvPicPr>
        <p:blipFill>
          <a:blip r:embed="rId2"/>
          <a:stretch/>
        </p:blipFill>
        <p:spPr>
          <a:xfrm>
            <a:off x="4669200" y="1734840"/>
            <a:ext cx="5301360" cy="3974760"/>
          </a:xfrm>
          <a:prstGeom prst="rect">
            <a:avLst/>
          </a:prstGeom>
          <a:ln w="0">
            <a:noFill/>
          </a:ln>
        </p:spPr>
      </p:pic>
      <p:sp>
        <p:nvSpPr>
          <p:cNvPr id="300" name="CustomShape 4"/>
          <p:cNvSpPr/>
          <p:nvPr/>
        </p:nvSpPr>
        <p:spPr>
          <a:xfrm>
            <a:off x="263520" y="6051600"/>
            <a:ext cx="108748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"Pollution Plastique" by Mouenthias is licensed with CC BY-SA 4.0. To view a copy of this license, visit https://creativecommons.org/licenses/by-sa/4.0/ </a:t>
            </a:r>
            <a:endParaRPr lang="en-US" sz="900" b="0" strike="noStrike" spc="-1">
              <a:latin typeface="DejaVu Sans"/>
            </a:endParaRPr>
          </a:p>
        </p:txBody>
      </p:sp>
      <p:sp>
        <p:nvSpPr>
          <p:cNvPr id="301"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Horrible Waste Management – Example 2</a:t>
            </a:r>
            <a:endParaRPr lang="en-US" sz="2200" b="0" strike="noStrike" spc="-1">
              <a:latin typeface="DejaVu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303" name="CustomShape 2"/>
          <p:cNvSpPr/>
          <p:nvPr/>
        </p:nvSpPr>
        <p:spPr>
          <a:xfrm>
            <a:off x="263520" y="6411600"/>
            <a:ext cx="74131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strike="noStrike" spc="-1">
                <a:solidFill>
                  <a:srgbClr val="A6A6A6"/>
                </a:solidFill>
                <a:latin typeface="Roboto"/>
                <a:ea typeface="Roboto"/>
              </a:rPr>
              <a:t>Figure adapted from: Ellen MacArthur Foundation (2016) – </a:t>
            </a:r>
            <a:r>
              <a:rPr lang="en-US" sz="900" b="0" strike="noStrike" spc="-1">
                <a:solidFill>
                  <a:srgbClr val="A6A6A6"/>
                </a:solidFill>
                <a:latin typeface="Roboto"/>
                <a:ea typeface="Roboto"/>
              </a:rPr>
              <a:t>THE NEW PLASTICS ECONOMY</a:t>
            </a:r>
            <a:endParaRPr lang="en-US" sz="900" b="0" strike="noStrike" spc="-1">
              <a:latin typeface="DejaVu Sans"/>
            </a:endParaRPr>
          </a:p>
        </p:txBody>
      </p:sp>
      <p:pic>
        <p:nvPicPr>
          <p:cNvPr id="304" name="Grafik 303"/>
          <p:cNvPicPr/>
          <p:nvPr/>
        </p:nvPicPr>
        <p:blipFill>
          <a:blip r:embed="rId2"/>
          <a:stretch/>
        </p:blipFill>
        <p:spPr>
          <a:xfrm>
            <a:off x="2583000" y="914400"/>
            <a:ext cx="7123680" cy="5749920"/>
          </a:xfrm>
          <a:prstGeom prst="rect">
            <a:avLst/>
          </a:prstGeom>
          <a:ln w="0">
            <a:noFill/>
          </a:ln>
        </p:spPr>
      </p:pic>
      <p:sp>
        <p:nvSpPr>
          <p:cNvPr id="305" name="CustomShape 3"/>
          <p:cNvSpPr/>
          <p:nvPr/>
        </p:nvSpPr>
        <p:spPr>
          <a:xfrm>
            <a:off x="335520" y="1232640"/>
            <a:ext cx="10742760" cy="493560"/>
          </a:xfrm>
          <a:prstGeom prst="rect">
            <a:avLst/>
          </a:prstGeom>
          <a:noFill/>
          <a:ln w="0">
            <a:noFill/>
          </a:ln>
        </p:spPr>
        <p:style>
          <a:lnRef idx="0">
            <a:scrgbClr r="0" g="0" b="0"/>
          </a:lnRef>
          <a:fillRef idx="0">
            <a:scrgbClr r="0" g="0" b="0"/>
          </a:fillRef>
          <a:effectRef idx="0">
            <a:scrgbClr r="0" g="0" b="0"/>
          </a:effectRef>
          <a:fontRef idx="minor"/>
        </p:style>
      </p:sp>
      <p:sp>
        <p:nvSpPr>
          <p:cNvPr id="306" name="CustomShape 4"/>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Global Flows of Plastic Packaging Materials in 2013</a:t>
            </a:r>
            <a:endParaRPr lang="en-US" sz="2200" b="0" strike="noStrike" spc="-1">
              <a:latin typeface="DejaVu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335520" y="764640"/>
            <a:ext cx="10742760" cy="49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308" name="CustomShape 2"/>
          <p:cNvSpPr/>
          <p:nvPr/>
        </p:nvSpPr>
        <p:spPr>
          <a:xfrm>
            <a:off x="263520" y="6411600"/>
            <a:ext cx="741312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strike="noStrike" spc="-1">
                <a:solidFill>
                  <a:srgbClr val="A6A6A6"/>
                </a:solidFill>
                <a:latin typeface="Roboto"/>
                <a:ea typeface="Roboto"/>
              </a:rPr>
              <a:t>Figure adapted from: Ellen MacArthur Foundation (2016) – </a:t>
            </a:r>
            <a:r>
              <a:rPr lang="en-US" sz="900" b="0" strike="noStrike" spc="-1">
                <a:solidFill>
                  <a:srgbClr val="A6A6A6"/>
                </a:solidFill>
                <a:latin typeface="Roboto"/>
                <a:ea typeface="Roboto"/>
              </a:rPr>
              <a:t>THE NEW PLASTICS ECONOMY</a:t>
            </a:r>
            <a:endParaRPr lang="en-US" sz="900" b="0" strike="noStrike" spc="-1">
              <a:latin typeface="DejaVu Sans"/>
            </a:endParaRPr>
          </a:p>
        </p:txBody>
      </p:sp>
      <p:sp>
        <p:nvSpPr>
          <p:cNvPr id="309" name="CustomShape 3"/>
          <p:cNvSpPr/>
          <p:nvPr/>
        </p:nvSpPr>
        <p:spPr>
          <a:xfrm>
            <a:off x="335520" y="1268280"/>
            <a:ext cx="2879280" cy="503028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In 2050, there will be more plastic than fish in the ocean (by weight)</a:t>
            </a:r>
            <a:r>
              <a:rPr lang="en-US" sz="1800" b="0" strike="noStrike" spc="-1">
                <a:solidFill>
                  <a:srgbClr val="FFFFFF"/>
                </a:solidFill>
                <a:latin typeface="DejaVu Sans"/>
                <a:ea typeface="DejaVu Sans"/>
              </a:rPr>
              <a:t> is a credit card every week!</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marL="360">
              <a:lnSpc>
                <a:spcPct val="100000"/>
              </a:lnSpc>
              <a:spcBef>
                <a:spcPts val="360"/>
              </a:spcBef>
              <a:buNone/>
            </a:pPr>
            <a:r>
              <a:rPr lang="en-US" sz="1800" b="0" strike="noStrike" spc="-1">
                <a:solidFill>
                  <a:srgbClr val="FFFFFF"/>
                </a:solidFill>
                <a:latin typeface="DejaVu Sans"/>
                <a:ea typeface="DejaVu Sans"/>
              </a:rPr>
              <a:t> That’s approximately 21 grams a month, or just over 250 grams a year.</a:t>
            </a:r>
            <a:endParaRPr lang="en-US" sz="1800" b="0" strike="noStrike" spc="-1">
              <a:latin typeface="DejaVu Sans"/>
            </a:endParaRPr>
          </a:p>
        </p:txBody>
      </p:sp>
      <p:sp>
        <p:nvSpPr>
          <p:cNvPr id="310" name="CustomShape 4"/>
          <p:cNvSpPr/>
          <p:nvPr/>
        </p:nvSpPr>
        <p:spPr>
          <a:xfrm>
            <a:off x="335520" y="1232640"/>
            <a:ext cx="10742760" cy="493560"/>
          </a:xfrm>
          <a:prstGeom prst="rect">
            <a:avLst/>
          </a:prstGeom>
          <a:noFill/>
          <a:ln w="0">
            <a:noFill/>
          </a:ln>
        </p:spPr>
        <p:style>
          <a:lnRef idx="0">
            <a:scrgbClr r="0" g="0" b="0"/>
          </a:lnRef>
          <a:fillRef idx="0">
            <a:scrgbClr r="0" g="0" b="0"/>
          </a:fillRef>
          <a:effectRef idx="0">
            <a:scrgbClr r="0" g="0" b="0"/>
          </a:effectRef>
          <a:fontRef idx="minor"/>
        </p:style>
      </p:sp>
      <p:sp>
        <p:nvSpPr>
          <p:cNvPr id="311"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Global Flows of Plastic Packaging Materials in 2013</a:t>
            </a:r>
            <a:endParaRPr lang="en-US" sz="2200" b="0" strike="noStrike" spc="-1">
              <a:latin typeface="DejaVu Sans"/>
            </a:endParaRPr>
          </a:p>
        </p:txBody>
      </p:sp>
      <p:pic>
        <p:nvPicPr>
          <p:cNvPr id="312" name="Grafik 311"/>
          <p:cNvPicPr/>
          <p:nvPr/>
        </p:nvPicPr>
        <p:blipFill>
          <a:blip r:embed="rId2"/>
          <a:stretch/>
        </p:blipFill>
        <p:spPr>
          <a:xfrm>
            <a:off x="2815560" y="936000"/>
            <a:ext cx="7230240" cy="592740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314" name="CustomShape 2"/>
          <p:cNvSpPr/>
          <p:nvPr/>
        </p:nvSpPr>
        <p:spPr>
          <a:xfrm>
            <a:off x="335520" y="1268280"/>
            <a:ext cx="1063008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Recycling often requires a lot of energy</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Some materials cannot be recycled at all (yet)</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Impurities are challenging</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Often requires a lot of manual labor</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Recycled material often with lower quality than input material</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False sense of safety!</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algn="ctr">
              <a:lnSpc>
                <a:spcPct val="100000"/>
              </a:lnSpc>
              <a:spcBef>
                <a:spcPts val="360"/>
              </a:spcBef>
              <a:buNone/>
            </a:pPr>
            <a:r>
              <a:rPr lang="en-US" sz="1800" b="1" strike="noStrike" spc="-1">
                <a:solidFill>
                  <a:srgbClr val="FFFFFF"/>
                </a:solidFill>
                <a:latin typeface="DejaVu Sans"/>
                <a:ea typeface="DejaVu Sans"/>
              </a:rPr>
              <a:t>I am </a:t>
            </a:r>
            <a:r>
              <a:rPr lang="en-US" sz="1800" b="1" u="sng" strike="noStrike" spc="-1">
                <a:solidFill>
                  <a:srgbClr val="FFFFFF"/>
                </a:solidFill>
                <a:uFillTx/>
                <a:latin typeface="DejaVu Sans"/>
                <a:ea typeface="DejaVu Sans"/>
              </a:rPr>
              <a:t>not</a:t>
            </a:r>
            <a:r>
              <a:rPr lang="en-US" sz="1800" b="1" strike="noStrike" spc="-1">
                <a:solidFill>
                  <a:srgbClr val="FFFFFF"/>
                </a:solidFill>
                <a:latin typeface="DejaVu Sans"/>
                <a:ea typeface="DejaVu Sans"/>
              </a:rPr>
              <a:t> saying you should stop recycling!</a:t>
            </a:r>
            <a:endParaRPr lang="en-US" sz="1800" b="0" strike="noStrike" spc="-1">
              <a:latin typeface="DejaVu Sans"/>
            </a:endParaRPr>
          </a:p>
          <a:p>
            <a:pPr algn="ctr">
              <a:lnSpc>
                <a:spcPct val="100000"/>
              </a:lnSpc>
              <a:spcBef>
                <a:spcPts val="360"/>
              </a:spcBef>
              <a:buNone/>
            </a:pPr>
            <a:r>
              <a:rPr lang="en-US" sz="1800" b="1" strike="noStrike" spc="-1">
                <a:solidFill>
                  <a:srgbClr val="000000"/>
                </a:solidFill>
                <a:latin typeface="DejaVu Sans"/>
                <a:ea typeface="DejaVu Sans"/>
              </a:rPr>
              <a:t> </a:t>
            </a:r>
            <a:endParaRPr lang="en-US" sz="1800" b="0" strike="noStrike" spc="-1">
              <a:latin typeface="DejaVu Sans"/>
            </a:endParaRPr>
          </a:p>
          <a:p>
            <a:pPr algn="ctr">
              <a:lnSpc>
                <a:spcPct val="100000"/>
              </a:lnSpc>
              <a:spcBef>
                <a:spcPts val="360"/>
              </a:spcBef>
              <a:buNone/>
            </a:pPr>
            <a:r>
              <a:rPr lang="en-US" sz="1800" b="0" strike="noStrike" spc="-1">
                <a:solidFill>
                  <a:srgbClr val="FFFFFF"/>
                </a:solidFill>
                <a:latin typeface="DejaVu Sans"/>
                <a:ea typeface="DejaVu Sans"/>
              </a:rPr>
              <a:t>→ Recycling is great but it is better to make sure that we do not have to recycle anything.</a:t>
            </a:r>
            <a:endParaRPr lang="en-US" sz="1800" b="0" strike="noStrike" spc="-1">
              <a:latin typeface="DejaVu Sans"/>
            </a:endParaRPr>
          </a:p>
          <a:p>
            <a:pPr algn="ctr">
              <a:lnSpc>
                <a:spcPct val="100000"/>
              </a:lnSpc>
              <a:spcBef>
                <a:spcPts val="360"/>
              </a:spcBef>
              <a:buNone/>
            </a:pPr>
            <a:r>
              <a:rPr lang="en-US" sz="1800" b="0" strike="noStrike" spc="-1">
                <a:solidFill>
                  <a:srgbClr val="FFFFFF"/>
                </a:solidFill>
                <a:latin typeface="DejaVu Sans"/>
                <a:ea typeface="DejaVu Sans"/>
              </a:rPr>
              <a:t>→ Buying less (only the essentials) is way more effective than recycling.</a:t>
            </a:r>
            <a:endParaRPr lang="en-US" sz="1800" b="0" strike="noStrike" spc="-1">
              <a:latin typeface="DejaVu Sans"/>
            </a:endParaRPr>
          </a:p>
        </p:txBody>
      </p:sp>
      <p:sp>
        <p:nvSpPr>
          <p:cNvPr id="315"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The Limits to Recycling</a:t>
            </a:r>
            <a:endParaRPr lang="en-US" sz="2200" b="0" strike="noStrike" spc="-1">
              <a:latin typeface="DejaVu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317" name="CustomShape 2"/>
          <p:cNvSpPr/>
          <p:nvPr/>
        </p:nvSpPr>
        <p:spPr>
          <a:xfrm>
            <a:off x="335520" y="1268280"/>
            <a:ext cx="1063008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Recycling often requires a lot of energy</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Some materials cannot be recycled at all (yet)</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Impurities are challenging</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Often requires a lot of manual labor</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Recycled material often with lower quality than input material</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False sense of safety!</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algn="ctr">
              <a:lnSpc>
                <a:spcPct val="100000"/>
              </a:lnSpc>
              <a:spcBef>
                <a:spcPts val="360"/>
              </a:spcBef>
              <a:buNone/>
            </a:pPr>
            <a:r>
              <a:rPr lang="en-US" sz="1800" b="1" strike="noStrike" spc="-1">
                <a:solidFill>
                  <a:srgbClr val="000000"/>
                </a:solidFill>
                <a:latin typeface="DejaVu Sans"/>
                <a:ea typeface="DejaVu Sans"/>
              </a:rPr>
              <a:t>I am </a:t>
            </a:r>
            <a:r>
              <a:rPr lang="en-US" sz="1800" b="1" u="sng" strike="noStrike" spc="-1">
                <a:solidFill>
                  <a:srgbClr val="000000"/>
                </a:solidFill>
                <a:uFillTx/>
                <a:latin typeface="DejaVu Sans"/>
                <a:ea typeface="DejaVu Sans"/>
              </a:rPr>
              <a:t>not</a:t>
            </a:r>
            <a:r>
              <a:rPr lang="en-US" sz="1800" b="1" strike="noStrike" spc="-1">
                <a:solidFill>
                  <a:srgbClr val="000000"/>
                </a:solidFill>
                <a:latin typeface="DejaVu Sans"/>
                <a:ea typeface="DejaVu Sans"/>
              </a:rPr>
              <a:t> saying you should stop recycling!</a:t>
            </a:r>
            <a:endParaRPr lang="en-US" sz="1800" b="0" strike="noStrike" spc="-1">
              <a:latin typeface="DejaVu Sans"/>
            </a:endParaRPr>
          </a:p>
          <a:p>
            <a:pPr algn="ctr">
              <a:lnSpc>
                <a:spcPct val="100000"/>
              </a:lnSpc>
              <a:spcBef>
                <a:spcPts val="360"/>
              </a:spcBef>
              <a:buNone/>
            </a:pPr>
            <a:r>
              <a:rPr lang="en-US" sz="1800" b="1" strike="noStrike" spc="-1">
                <a:solidFill>
                  <a:srgbClr val="000000"/>
                </a:solidFill>
                <a:latin typeface="DejaVu Sans"/>
                <a:ea typeface="DejaVu Sans"/>
              </a:rPr>
              <a:t> </a:t>
            </a:r>
            <a:endParaRPr lang="en-US" sz="1800" b="0" strike="noStrike" spc="-1">
              <a:latin typeface="DejaVu Sans"/>
            </a:endParaRPr>
          </a:p>
          <a:p>
            <a:pPr algn="ctr">
              <a:lnSpc>
                <a:spcPct val="100000"/>
              </a:lnSpc>
              <a:spcBef>
                <a:spcPts val="360"/>
              </a:spcBef>
              <a:buNone/>
            </a:pPr>
            <a:r>
              <a:rPr lang="en-US" sz="1800" b="0" strike="noStrike" spc="-1">
                <a:solidFill>
                  <a:srgbClr val="FFFFFF"/>
                </a:solidFill>
                <a:latin typeface="DejaVu Sans"/>
                <a:ea typeface="DejaVu Sans"/>
              </a:rPr>
              <a:t>→ Recycling is great but it is better to make sure that we do not have to recycle anything.</a:t>
            </a:r>
            <a:endParaRPr lang="en-US" sz="1800" b="0" strike="noStrike" spc="-1">
              <a:latin typeface="DejaVu Sans"/>
            </a:endParaRPr>
          </a:p>
          <a:p>
            <a:pPr algn="ctr">
              <a:lnSpc>
                <a:spcPct val="100000"/>
              </a:lnSpc>
              <a:spcBef>
                <a:spcPts val="360"/>
              </a:spcBef>
              <a:buNone/>
            </a:pPr>
            <a:r>
              <a:rPr lang="en-US" sz="1800" b="0" strike="noStrike" spc="-1">
                <a:solidFill>
                  <a:srgbClr val="FFFFFF"/>
                </a:solidFill>
                <a:latin typeface="DejaVu Sans"/>
                <a:ea typeface="DejaVu Sans"/>
              </a:rPr>
              <a:t>→ Buying less (only the essentials) is way more effective than recycling.</a:t>
            </a:r>
            <a:endParaRPr lang="en-US" sz="1800" b="0" strike="noStrike" spc="-1">
              <a:latin typeface="DejaVu Sans"/>
            </a:endParaRPr>
          </a:p>
        </p:txBody>
      </p:sp>
      <p:sp>
        <p:nvSpPr>
          <p:cNvPr id="318"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The Limits to Recycling</a:t>
            </a:r>
            <a:endParaRPr lang="en-US" sz="2200" b="0" strike="noStrike" spc="-1">
              <a:latin typeface="DejaVu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Environmental Pollution</a:t>
            </a:r>
            <a:endParaRPr lang="en-US" sz="2400" b="0" strike="noStrike" spc="-1">
              <a:latin typeface="DejaVu Sans"/>
            </a:endParaRPr>
          </a:p>
        </p:txBody>
      </p:sp>
      <p:sp>
        <p:nvSpPr>
          <p:cNvPr id="320" name="CustomShape 2"/>
          <p:cNvSpPr/>
          <p:nvPr/>
        </p:nvSpPr>
        <p:spPr>
          <a:xfrm>
            <a:off x="335520" y="1268280"/>
            <a:ext cx="1063008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Recycling often requires a lot of energy</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Some materials cannot be recycled at all (yet)</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Impurities are challenging</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Often requires a lot of manual labor</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Recycled material often with lower quality than input material</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False sense of safety!</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algn="ctr">
              <a:lnSpc>
                <a:spcPct val="100000"/>
              </a:lnSpc>
              <a:spcBef>
                <a:spcPts val="360"/>
              </a:spcBef>
              <a:buNone/>
            </a:pPr>
            <a:r>
              <a:rPr lang="en-US" sz="1800" b="1" strike="noStrike" spc="-1">
                <a:solidFill>
                  <a:srgbClr val="000000"/>
                </a:solidFill>
                <a:latin typeface="DejaVu Sans"/>
                <a:ea typeface="DejaVu Sans"/>
              </a:rPr>
              <a:t>I am </a:t>
            </a:r>
            <a:r>
              <a:rPr lang="en-US" sz="1800" b="1" u="sng" strike="noStrike" spc="-1">
                <a:solidFill>
                  <a:srgbClr val="000000"/>
                </a:solidFill>
                <a:uFillTx/>
                <a:latin typeface="DejaVu Sans"/>
                <a:ea typeface="DejaVu Sans"/>
              </a:rPr>
              <a:t>not</a:t>
            </a:r>
            <a:r>
              <a:rPr lang="en-US" sz="1800" b="1" strike="noStrike" spc="-1">
                <a:solidFill>
                  <a:srgbClr val="000000"/>
                </a:solidFill>
                <a:latin typeface="DejaVu Sans"/>
                <a:ea typeface="DejaVu Sans"/>
              </a:rPr>
              <a:t> saying you should stop recycling!</a:t>
            </a:r>
            <a:endParaRPr lang="en-US" sz="1800" b="0" strike="noStrike" spc="-1">
              <a:latin typeface="DejaVu Sans"/>
            </a:endParaRPr>
          </a:p>
          <a:p>
            <a:pPr algn="ctr">
              <a:lnSpc>
                <a:spcPct val="100000"/>
              </a:lnSpc>
              <a:spcBef>
                <a:spcPts val="360"/>
              </a:spcBef>
              <a:buNone/>
            </a:pPr>
            <a:r>
              <a:rPr lang="en-US" sz="1800" b="1" strike="noStrike" spc="-1">
                <a:solidFill>
                  <a:srgbClr val="000000"/>
                </a:solidFill>
                <a:latin typeface="DejaVu Sans"/>
                <a:ea typeface="DejaVu Sans"/>
              </a:rPr>
              <a:t> </a:t>
            </a:r>
            <a:endParaRPr lang="en-US" sz="1800" b="0" strike="noStrike" spc="-1">
              <a:latin typeface="DejaVu Sans"/>
            </a:endParaRPr>
          </a:p>
          <a:p>
            <a:pPr algn="ctr">
              <a:lnSpc>
                <a:spcPct val="100000"/>
              </a:lnSpc>
              <a:spcBef>
                <a:spcPts val="360"/>
              </a:spcBef>
              <a:buNone/>
            </a:pPr>
            <a:r>
              <a:rPr lang="en-US" sz="1800" b="0" strike="noStrike" spc="-1">
                <a:solidFill>
                  <a:srgbClr val="000000"/>
                </a:solidFill>
                <a:latin typeface="DejaVu Sans"/>
                <a:ea typeface="DejaVu Sans"/>
              </a:rPr>
              <a:t>→ Recycling is great but it is better to make sure that we do not have to recycle anything.</a:t>
            </a:r>
            <a:endParaRPr lang="en-US" sz="1800" b="0" strike="noStrike" spc="-1">
              <a:latin typeface="DejaVu Sans"/>
            </a:endParaRPr>
          </a:p>
          <a:p>
            <a:pPr algn="ctr">
              <a:lnSpc>
                <a:spcPct val="100000"/>
              </a:lnSpc>
              <a:spcBef>
                <a:spcPts val="360"/>
              </a:spcBef>
              <a:buNone/>
            </a:pPr>
            <a:r>
              <a:rPr lang="en-US" sz="1800" b="0" strike="noStrike" spc="-1">
                <a:solidFill>
                  <a:srgbClr val="000000"/>
                </a:solidFill>
                <a:latin typeface="DejaVu Sans"/>
                <a:ea typeface="DejaVu Sans"/>
              </a:rPr>
              <a:t>→ Buying less (e.g., only the essentials) is way more effective.</a:t>
            </a:r>
            <a:endParaRPr lang="en-US" sz="1800" b="0" strike="noStrike" spc="-1">
              <a:latin typeface="DejaVu Sans"/>
            </a:endParaRPr>
          </a:p>
        </p:txBody>
      </p:sp>
      <p:sp>
        <p:nvSpPr>
          <p:cNvPr id="321"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The Limits to Recycling</a:t>
            </a:r>
            <a:endParaRPr lang="en-US" sz="2200" b="0" strike="noStrike" spc="-1">
              <a:latin typeface="DejaVu Sans"/>
            </a:endParaRPr>
          </a:p>
        </p:txBody>
      </p:sp>
      <p:sp>
        <p:nvSpPr>
          <p:cNvPr id="322" name="CustomShape 4"/>
          <p:cNvSpPr/>
          <p:nvPr/>
        </p:nvSpPr>
        <p:spPr>
          <a:xfrm>
            <a:off x="335520" y="5943600"/>
            <a:ext cx="3467520" cy="108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buNone/>
            </a:pPr>
            <a:r>
              <a:rPr lang="en-US" sz="1500" b="0" i="1" strike="noStrike" spc="-1">
                <a:solidFill>
                  <a:srgbClr val="000000"/>
                </a:solidFill>
                <a:latin typeface="DejaVu Sans"/>
                <a:ea typeface="DejaVu Sans"/>
              </a:rPr>
              <a:t>“We buy things we don't need, to impress people we don't like.” - Tyler Durden / Chuck Palahniuk</a:t>
            </a:r>
            <a:endParaRPr lang="en-US" sz="1500" b="0" strike="noStrike" spc="-1">
              <a:latin typeface="DejaVu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335520" y="4406760"/>
            <a:ext cx="10738080" cy="13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3000" b="1" strike="noStrike" cap="all" spc="-1">
                <a:solidFill>
                  <a:srgbClr val="008C4F"/>
                </a:solidFill>
                <a:latin typeface="Arial Unicode MS"/>
                <a:ea typeface="DejaVu Sans"/>
              </a:rPr>
              <a:t>Conclusion</a:t>
            </a:r>
            <a:endParaRPr lang="en-US" sz="3000" b="0" strike="noStrike" spc="-1">
              <a:latin typeface="DejaVu Sans"/>
            </a:endParaRPr>
          </a:p>
        </p:txBody>
      </p:sp>
      <p:sp>
        <p:nvSpPr>
          <p:cNvPr id="324" name="CustomShape 2"/>
          <p:cNvSpPr/>
          <p:nvPr/>
        </p:nvSpPr>
        <p:spPr>
          <a:xfrm>
            <a:off x="335520" y="2906640"/>
            <a:ext cx="10738080" cy="14850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Conclusion</a:t>
            </a:r>
            <a:endParaRPr lang="en-US" sz="2400" b="0" strike="noStrike" spc="-1">
              <a:latin typeface="DejaVu Sans"/>
            </a:endParaRPr>
          </a:p>
        </p:txBody>
      </p:sp>
      <p:sp>
        <p:nvSpPr>
          <p:cNvPr id="326" name="CustomShape 2"/>
          <p:cNvSpPr/>
          <p:nvPr/>
        </p:nvSpPr>
        <p:spPr>
          <a:xfrm>
            <a:off x="335520" y="126864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Personal carbon footprint and greenwashing</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 concepts and definitions related to sustainability, resources, environmental pollution </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The limits to recycling</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Exercise E02</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Q&amp;A teaser → Case study on avoiding food waste</a:t>
            </a:r>
            <a:endParaRPr lang="en-US" sz="1800" b="0" strike="noStrike" spc="-1">
              <a:latin typeface="DejaVu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dirty="0">
                <a:solidFill>
                  <a:srgbClr val="000000"/>
                </a:solidFill>
                <a:latin typeface="DejaVu Sans"/>
                <a:ea typeface="DejaVu Sans"/>
              </a:rPr>
              <a:t>Bonus Task - </a:t>
            </a:r>
            <a:r>
              <a:rPr lang="en-US" sz="2400" b="1" spc="-1" dirty="0">
                <a:solidFill>
                  <a:srgbClr val="000000"/>
                </a:solidFill>
                <a:highlight>
                  <a:srgbClr val="FF0000"/>
                </a:highlight>
                <a:latin typeface="DejaVu Sans"/>
              </a:rPr>
              <a:t>UPDATE?</a:t>
            </a:r>
            <a:r>
              <a:rPr lang="en-US" sz="2400" b="1" strike="noStrike" spc="-1" dirty="0">
                <a:solidFill>
                  <a:srgbClr val="000000"/>
                </a:solidFill>
                <a:latin typeface="DejaVu Sans"/>
                <a:ea typeface="DejaVu Sans"/>
              </a:rPr>
              <a:t> </a:t>
            </a:r>
            <a:endParaRPr lang="en-US" sz="2400" b="0" strike="noStrike" spc="-1" dirty="0">
              <a:latin typeface="DejaVu Sans"/>
            </a:endParaRPr>
          </a:p>
        </p:txBody>
      </p:sp>
      <p:sp>
        <p:nvSpPr>
          <p:cNvPr id="104" name="CustomShape 2"/>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800" b="0" strike="noStrike" spc="-1">
                <a:solidFill>
                  <a:srgbClr val="000000"/>
                </a:solidFill>
                <a:latin typeface="DejaVu Sans"/>
                <a:ea typeface="DejaVu Sans"/>
              </a:rPr>
              <a:t>Project registration deadline: 15.05.2022</a:t>
            </a:r>
            <a:endParaRPr lang="en-US" sz="1800" b="0" strike="noStrike" spc="-1">
              <a:latin typeface="DejaVu Sans"/>
            </a:endParaRPr>
          </a:p>
          <a:p>
            <a:pPr algn="ctr">
              <a:lnSpc>
                <a:spcPct val="100000"/>
              </a:lnSpc>
              <a:buNone/>
            </a:pPr>
            <a:endParaRPr lang="en-US" sz="1800" b="0" strike="noStrike" spc="-1">
              <a:latin typeface="DejaVu Sans"/>
            </a:endParaRPr>
          </a:p>
          <a:p>
            <a:pPr algn="ct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How do I register?</a:t>
            </a:r>
            <a:endParaRPr lang="en-US" sz="1800" b="0" strike="noStrike" spc="-1">
              <a:latin typeface="DejaVu Sans"/>
            </a:endParaRPr>
          </a:p>
          <a:p>
            <a:pPr marL="432000" lvl="1" indent="-2156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Form groups of 2 or more people</a:t>
            </a:r>
            <a:endParaRPr lang="en-US" sz="1800" b="0" strike="noStrike" spc="-1">
              <a:latin typeface="DejaVu Sans"/>
            </a:endParaRPr>
          </a:p>
          <a:p>
            <a:pPr marL="432000" lvl="1" indent="-2156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Come up with a great idea that revolves around sustainability in general</a:t>
            </a:r>
            <a:endParaRPr lang="en-US" sz="1800" b="0" strike="noStrike" spc="-1">
              <a:latin typeface="DejaVu Sans"/>
            </a:endParaRPr>
          </a:p>
          <a:p>
            <a:pPr marL="432000" lvl="1" indent="-2156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Write us an email (</a:t>
            </a:r>
            <a:r>
              <a:rPr lang="en-US" sz="1800" b="1" u="sng" strike="noStrike" spc="-1">
                <a:solidFill>
                  <a:srgbClr val="0000FF"/>
                </a:solidFill>
                <a:uFillTx/>
                <a:latin typeface="DejaVu Sans"/>
                <a:ea typeface="DejaVu Sans"/>
                <a:hlinkClick r:id="rId2"/>
              </a:rPr>
              <a:t>etce-ltg@tu-clausthal.de</a:t>
            </a:r>
            <a:r>
              <a:rPr lang="en-US" sz="1800" b="0" strike="noStrike" spc="-1">
                <a:solidFill>
                  <a:srgbClr val="000000"/>
                </a:solidFill>
                <a:latin typeface="DejaVu Sans"/>
                <a:ea typeface="DejaVu Sans"/>
              </a:rPr>
              <a:t>) that contains:</a:t>
            </a:r>
            <a:endParaRPr lang="en-US" sz="1800" b="0" strike="noStrike" spc="-1">
              <a:latin typeface="DejaVu Sans"/>
            </a:endParaRPr>
          </a:p>
          <a:p>
            <a:pPr marL="648000" lvl="2" indent="-215640">
              <a:lnSpc>
                <a:spcPct val="100000"/>
              </a:lnSpc>
              <a:spcBef>
                <a:spcPts val="360"/>
              </a:spcBef>
              <a:buClr>
                <a:srgbClr val="008C4F"/>
              </a:buClr>
              <a:buSzPct val="45000"/>
              <a:buFont typeface="Symbol"/>
              <a:buChar char=""/>
            </a:pPr>
            <a:r>
              <a:rPr lang="en-US" sz="1800" b="0" strike="noStrike" spc="-1">
                <a:solidFill>
                  <a:srgbClr val="000000"/>
                </a:solidFill>
                <a:latin typeface="DejaVu Sans"/>
                <a:ea typeface="DejaVu Sans"/>
              </a:rPr>
              <a:t>Team name</a:t>
            </a:r>
            <a:endParaRPr lang="en-US" sz="1800" b="0" strike="noStrike" spc="-1">
              <a:latin typeface="DejaVu Sans"/>
            </a:endParaRPr>
          </a:p>
          <a:p>
            <a:pPr marL="648000" lvl="2" indent="-215640">
              <a:lnSpc>
                <a:spcPct val="100000"/>
              </a:lnSpc>
              <a:spcBef>
                <a:spcPts val="360"/>
              </a:spcBef>
              <a:buClr>
                <a:srgbClr val="008C4F"/>
              </a:buClr>
              <a:buSzPct val="45000"/>
              <a:buFont typeface="Symbol"/>
              <a:buChar char=""/>
            </a:pPr>
            <a:r>
              <a:rPr lang="en-US" sz="1800" b="0" strike="noStrike" spc="-1">
                <a:solidFill>
                  <a:srgbClr val="000000"/>
                </a:solidFill>
                <a:latin typeface="DejaVu Sans"/>
                <a:ea typeface="DejaVu Sans"/>
              </a:rPr>
              <a:t>Short description (2-5 sentences) of your idea</a:t>
            </a:r>
            <a:endParaRPr lang="en-US" sz="1800" b="0" strike="noStrike" spc="-1">
              <a:latin typeface="DejaVu Sans"/>
            </a:endParaRPr>
          </a:p>
          <a:p>
            <a:pPr marL="648000" lvl="2" indent="-215640">
              <a:lnSpc>
                <a:spcPct val="100000"/>
              </a:lnSpc>
              <a:spcBef>
                <a:spcPts val="360"/>
              </a:spcBef>
              <a:buClr>
                <a:srgbClr val="008C4F"/>
              </a:buClr>
              <a:buSzPct val="45000"/>
              <a:buFont typeface="Symbol"/>
              <a:buChar char=""/>
            </a:pPr>
            <a:r>
              <a:rPr lang="en-US" sz="1800" b="0" strike="noStrike" spc="-1">
                <a:solidFill>
                  <a:srgbClr val="000000"/>
                </a:solidFill>
                <a:latin typeface="DejaVu Sans"/>
                <a:ea typeface="DejaVu Sans"/>
              </a:rPr>
              <a:t>Team members</a:t>
            </a:r>
            <a:endParaRPr lang="en-US" sz="1800" b="0" strike="noStrike" spc="-1">
              <a:latin typeface="DejaVu Sans"/>
            </a:endParaRPr>
          </a:p>
        </p:txBody>
      </p:sp>
      <p:sp>
        <p:nvSpPr>
          <p:cNvPr id="105" name="CustomShape 3"/>
          <p:cNvSpPr/>
          <p:nvPr/>
        </p:nvSpPr>
        <p:spPr>
          <a:xfrm>
            <a:off x="335520" y="1920600"/>
            <a:ext cx="10788480" cy="91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06" name="CustomShape 4"/>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Project Registration</a:t>
            </a:r>
            <a:endParaRPr lang="en-US" sz="2200" b="0" strike="noStrike" spc="-1">
              <a:latin typeface="DejaVu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335520" y="4406760"/>
            <a:ext cx="10738080" cy="13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3000" b="1" strike="noStrike" cap="all" spc="-1">
                <a:solidFill>
                  <a:srgbClr val="008C4F"/>
                </a:solidFill>
                <a:latin typeface="Arial Unicode MS"/>
                <a:ea typeface="DejaVu Sans"/>
              </a:rPr>
              <a:t>Exercise E02</a:t>
            </a:r>
            <a:endParaRPr lang="en-US" sz="3000" b="0" strike="noStrike" spc="-1">
              <a:latin typeface="DejaVu Sans"/>
            </a:endParaRPr>
          </a:p>
        </p:txBody>
      </p:sp>
      <p:sp>
        <p:nvSpPr>
          <p:cNvPr id="328" name="CustomShape 2"/>
          <p:cNvSpPr/>
          <p:nvPr/>
        </p:nvSpPr>
        <p:spPr>
          <a:xfrm>
            <a:off x="335520" y="2906640"/>
            <a:ext cx="10738080" cy="14850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Exercise E02</a:t>
            </a:r>
            <a:endParaRPr lang="en-US" sz="2400" b="0" strike="noStrike" spc="-1">
              <a:latin typeface="DejaVu Sans"/>
            </a:endParaRPr>
          </a:p>
        </p:txBody>
      </p:sp>
      <p:sp>
        <p:nvSpPr>
          <p:cNvPr id="330" name="CustomShape 2"/>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Get the largest jar that you can find (either at your own place, or ask your friends).</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Collect all the trash that you are producing in the upcoming week (except for bio-waste that is supposed to go into the green trash bin) – starting on Tuesday (10.05.2022 – 00:01) until Sunday (15.05.2022 – 23:59).</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How many days of trash can you fit into your jar?</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Submit your result according to the submission guidelines posted in the exercise sheet → </a:t>
            </a:r>
            <a:r>
              <a:rPr lang="en-US" sz="1800" b="0" u="sng" strike="noStrike" spc="-1">
                <a:solidFill>
                  <a:srgbClr val="0000FF"/>
                </a:solidFill>
                <a:uFillTx/>
                <a:latin typeface="DejaVu Sans"/>
                <a:ea typeface="DejaVu Sans"/>
                <a:hlinkClick r:id="rId2"/>
              </a:rPr>
              <a:t>E02</a:t>
            </a:r>
            <a:r>
              <a:rPr lang="en-US" sz="1800" b="0" strike="noStrike" spc="-1">
                <a:solidFill>
                  <a:srgbClr val="000000"/>
                </a:solidFill>
                <a:latin typeface="DejaVu Sans"/>
                <a:ea typeface="DejaVu Sans"/>
              </a:rPr>
              <a:t>.</a:t>
            </a:r>
            <a:endParaRPr lang="en-US" sz="1800" b="0" strike="noStrike" spc="-1">
              <a:latin typeface="DejaVu Sans"/>
            </a:endParaRPr>
          </a:p>
        </p:txBody>
      </p:sp>
      <p:sp>
        <p:nvSpPr>
          <p:cNvPr id="331" name="CustomShape 3"/>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Household Waste</a:t>
            </a:r>
            <a:endParaRPr lang="en-US" sz="2200" b="0" strike="noStrike" spc="-1">
              <a:latin typeface="DejaVu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Additional Resources</a:t>
            </a:r>
            <a:endParaRPr lang="en-US" sz="2400" b="0" strike="noStrike" spc="-1">
              <a:latin typeface="DejaVu Sans"/>
            </a:endParaRPr>
          </a:p>
        </p:txBody>
      </p:sp>
      <p:sp>
        <p:nvSpPr>
          <p:cNvPr id="333" name="CustomShape 2"/>
          <p:cNvSpPr/>
          <p:nvPr/>
        </p:nvSpPr>
        <p:spPr>
          <a:xfrm>
            <a:off x="335520" y="126864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Baccini et al. (2012) – Metabolism of the Anthroposphere: Analysis, Evaluation, Design</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Podcast </a:t>
            </a:r>
            <a:r>
              <a:rPr lang="en-US" sz="1800" b="0" i="1" strike="noStrike" spc="-1">
                <a:solidFill>
                  <a:srgbClr val="000000"/>
                </a:solidFill>
                <a:latin typeface="DejaVu Sans"/>
                <a:ea typeface="DejaVu Sans"/>
              </a:rPr>
              <a:t>How to Save a Planet</a:t>
            </a:r>
            <a:r>
              <a:rPr lang="en-US" sz="1800" b="0" strike="noStrike" spc="-1">
                <a:solidFill>
                  <a:srgbClr val="000000"/>
                </a:solidFill>
                <a:latin typeface="DejaVu Sans"/>
                <a:ea typeface="DejaVu Sans"/>
              </a:rPr>
              <a:t> – “Sacrifice Zones: ProPublica Takes Us Inside America’s Toxic Hotspots (2022) – </a:t>
            </a:r>
            <a:r>
              <a:rPr lang="en-US" sz="1800" b="0" u="sng" strike="noStrike" spc="-1">
                <a:solidFill>
                  <a:srgbClr val="0000FF"/>
                </a:solidFill>
                <a:uFillTx/>
                <a:latin typeface="DejaVu Sans"/>
                <a:ea typeface="DejaVu Sans"/>
                <a:hlinkClick r:id="rId2"/>
              </a:rPr>
              <a:t>Link</a:t>
            </a:r>
            <a:endParaRPr lang="en-US" sz="1800" b="0" strike="noStrike" spc="-1">
              <a:latin typeface="DejaVu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CustomShape 1"/>
          <p:cNvSpPr/>
          <p:nvPr/>
        </p:nvSpPr>
        <p:spPr>
          <a:xfrm>
            <a:off x="335520" y="126864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buNone/>
              <a:tabLst>
                <a:tab pos="0" algn="l"/>
              </a:tabLst>
            </a:pPr>
            <a:r>
              <a:rPr lang="en-US" sz="4000" b="1" strike="noStrike" spc="-1">
                <a:solidFill>
                  <a:srgbClr val="000000"/>
                </a:solidFill>
                <a:latin typeface="DejaVu Sans"/>
                <a:ea typeface="DejaVu Sans"/>
              </a:rPr>
              <a:t>Questions?</a:t>
            </a:r>
            <a:endParaRPr lang="en-US" sz="4000" b="0" strike="noStrike" spc="-1">
              <a:latin typeface="DejaVu Sans"/>
            </a:endParaRPr>
          </a:p>
        </p:txBody>
      </p:sp>
      <p:sp>
        <p:nvSpPr>
          <p:cNvPr id="335" name="CustomShape 2"/>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335520" y="4406760"/>
            <a:ext cx="10738080" cy="13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3000" b="1" strike="noStrike" cap="all" spc="-1">
                <a:solidFill>
                  <a:srgbClr val="008C4F"/>
                </a:solidFill>
                <a:latin typeface="Arial Unicode MS"/>
                <a:ea typeface="DejaVu Sans"/>
              </a:rPr>
              <a:t>Case Study: Foodsharing.de</a:t>
            </a:r>
            <a:endParaRPr lang="en-US" sz="3000" b="0" strike="noStrike" spc="-1">
              <a:latin typeface="DejaVu Sans"/>
            </a:endParaRPr>
          </a:p>
        </p:txBody>
      </p:sp>
      <p:sp>
        <p:nvSpPr>
          <p:cNvPr id="337" name="CustomShape 2"/>
          <p:cNvSpPr/>
          <p:nvPr/>
        </p:nvSpPr>
        <p:spPr>
          <a:xfrm>
            <a:off x="335520" y="2906640"/>
            <a:ext cx="10738080" cy="14850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The Problem</a:t>
            </a:r>
            <a:endParaRPr lang="en-US" sz="2400" b="0" strike="noStrike" spc="-1">
              <a:latin typeface="DejaVu Sans"/>
            </a:endParaRPr>
          </a:p>
        </p:txBody>
      </p:sp>
      <p:sp>
        <p:nvSpPr>
          <p:cNvPr id="339"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 Waste – Overview (2015) </a:t>
            </a:r>
            <a:endParaRPr lang="en-US" sz="2200" b="0" strike="noStrike" spc="-1">
              <a:latin typeface="DejaVu Sans"/>
            </a:endParaRPr>
          </a:p>
        </p:txBody>
      </p:sp>
      <p:sp>
        <p:nvSpPr>
          <p:cNvPr id="340"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1.3 billion tons of the world's food ends up in the trash every year.</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Germany alone, 12 million tons of food are wasted every year → per capita: 75kg/year</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Private households → 6.7 million tons (52%)</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Processing → 2.2 million tons (18%)</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Out-of-home-consumption → 1.7 million tons (14%)</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Primary production → 1.4 million tons (12%)</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Retail → 0.5 million tons (4%)</a:t>
            </a:r>
            <a:endParaRPr lang="en-US" sz="1800" b="0" strike="noStrike" spc="-1">
              <a:latin typeface="DejaVu Sans"/>
            </a:endParaRPr>
          </a:p>
        </p:txBody>
      </p:sp>
      <p:sp>
        <p:nvSpPr>
          <p:cNvPr id="341" name="CustomShape 4"/>
          <p:cNvSpPr/>
          <p:nvPr/>
        </p:nvSpPr>
        <p:spPr>
          <a:xfrm>
            <a:off x="263520" y="6173280"/>
            <a:ext cx="1051992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Lebensmittelabfälle in Deutschland – Baseline 2015 (2019) – https://www.thuenen.de/media/publikationen/thuenen-report/Thuenen_Report_71.pdf</a:t>
            </a:r>
            <a:endParaRPr lang="en-US" sz="900" b="0" strike="noStrike" spc="-1">
              <a:latin typeface="DejaVu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The Problem</a:t>
            </a:r>
            <a:endParaRPr lang="en-US" sz="2400" b="0" strike="noStrike" spc="-1">
              <a:latin typeface="DejaVu Sans"/>
            </a:endParaRPr>
          </a:p>
        </p:txBody>
      </p:sp>
      <p:sp>
        <p:nvSpPr>
          <p:cNvPr id="343"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 Waste – Overview (2015) </a:t>
            </a:r>
            <a:endParaRPr lang="en-US" sz="2200" b="0" strike="noStrike" spc="-1">
              <a:latin typeface="DejaVu Sans"/>
            </a:endParaRPr>
          </a:p>
        </p:txBody>
      </p:sp>
      <p:sp>
        <p:nvSpPr>
          <p:cNvPr id="344"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1.3 billion tons of the world's food ends up in the trash every year.</a:t>
            </a: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Germany alone, 12 million tons of food are wasted every year → per capita: 75kg/year</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1" strike="noStrike" spc="-1">
                <a:solidFill>
                  <a:srgbClr val="000000"/>
                </a:solidFill>
                <a:latin typeface="DejaVu Sans"/>
                <a:ea typeface="DejaVu Sans"/>
              </a:rPr>
              <a:t>Private households → 6.7 million tons (52%)</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Processing → 2.2 million tons (18%)</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Out-of-home-consumption → 1.7 million tons (14%)</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Primary production → 1.4 million tons (12%)</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1" strike="noStrike" spc="-1">
                <a:solidFill>
                  <a:srgbClr val="000000"/>
                </a:solidFill>
                <a:latin typeface="DejaVu Sans"/>
                <a:ea typeface="DejaVu Sans"/>
              </a:rPr>
              <a:t>Retail → 0.5 million tons (4%)</a:t>
            </a:r>
            <a:endParaRPr lang="en-US" sz="1800" b="0" strike="noStrike" spc="-1">
              <a:latin typeface="DejaVu Sans"/>
            </a:endParaRPr>
          </a:p>
        </p:txBody>
      </p:sp>
      <p:sp>
        <p:nvSpPr>
          <p:cNvPr id="345" name="CustomShape 4"/>
          <p:cNvSpPr/>
          <p:nvPr/>
        </p:nvSpPr>
        <p:spPr>
          <a:xfrm>
            <a:off x="263520" y="6173280"/>
            <a:ext cx="1051992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Lebensmittelabfälle in Deutschland – Baseline 2015 (2019) – https://www.thuenen.de/media/publikationen/thuenen-report/Thuenen_Report_71.pdf</a:t>
            </a:r>
            <a:endParaRPr lang="en-US" sz="900" b="0" strike="noStrike" spc="-1">
              <a:latin typeface="DejaVu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The Problem</a:t>
            </a:r>
            <a:endParaRPr lang="en-US" sz="2400" b="0" strike="noStrike" spc="-1">
              <a:latin typeface="DejaVu Sans"/>
            </a:endParaRPr>
          </a:p>
        </p:txBody>
      </p:sp>
      <p:sp>
        <p:nvSpPr>
          <p:cNvPr id="347"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 Waste – Retail in more detail (2015)</a:t>
            </a:r>
            <a:endParaRPr lang="en-US" sz="2200" b="0" strike="noStrike" spc="-1">
              <a:latin typeface="DejaVu Sans"/>
            </a:endParaRPr>
          </a:p>
        </p:txBody>
      </p:sp>
      <p:sp>
        <p:nvSpPr>
          <p:cNvPr id="348"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Total food waste →  </a:t>
            </a:r>
            <a:r>
              <a:rPr lang="en-US" sz="1800" b="1" strike="noStrike" spc="-1">
                <a:solidFill>
                  <a:srgbClr val="000000"/>
                </a:solidFill>
                <a:latin typeface="DejaVu Sans"/>
                <a:ea typeface="DejaVu Sans"/>
              </a:rPr>
              <a:t>696,484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Fruit and vegetables → 328,245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Bread and baked goods → 206,399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Dairy products → 60,255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Meat-like/based products → 53,307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Others → 48,279 tons</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a:lnSpc>
                <a:spcPct val="100000"/>
              </a:lnSpc>
              <a:spcBef>
                <a:spcPts val="360"/>
              </a:spcBef>
              <a:buNone/>
            </a:pPr>
            <a:r>
              <a:rPr lang="en-US" sz="1800" b="0" strike="noStrike" spc="-1">
                <a:solidFill>
                  <a:srgbClr val="FFFFFF"/>
                </a:solidFill>
                <a:latin typeface="DejaVu Sans"/>
                <a:ea typeface="DejaVu Sans"/>
              </a:rPr>
              <a:t>Where is the difference between the 0.5 million tons on the previous slide and the 696,484 tons on this slide coming from? → donated food (Tafel Deutschland e.V.)</a:t>
            </a:r>
            <a:endParaRPr lang="en-US" sz="1800" b="0" strike="noStrike" spc="-1">
              <a:latin typeface="DejaVu Sans"/>
            </a:endParaRPr>
          </a:p>
        </p:txBody>
      </p:sp>
      <p:sp>
        <p:nvSpPr>
          <p:cNvPr id="349" name="CustomShape 4"/>
          <p:cNvSpPr/>
          <p:nvPr/>
        </p:nvSpPr>
        <p:spPr>
          <a:xfrm>
            <a:off x="263520" y="6173280"/>
            <a:ext cx="1051992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Lebensmittelabfälle in Deutschland – Baseline 2015 (2019) – https://www.thuenen.de/media/publikationen/thuenen-report/Thuenen_Report_71.pdf</a:t>
            </a:r>
            <a:endParaRPr lang="en-US" sz="900" b="0" strike="noStrike" spc="-1">
              <a:latin typeface="DejaVu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The Problem</a:t>
            </a:r>
            <a:endParaRPr lang="en-US" sz="2400" b="0" strike="noStrike" spc="-1">
              <a:latin typeface="DejaVu Sans"/>
            </a:endParaRPr>
          </a:p>
        </p:txBody>
      </p:sp>
      <p:sp>
        <p:nvSpPr>
          <p:cNvPr id="351"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 Waste – Retail in more detail (2015)</a:t>
            </a:r>
            <a:endParaRPr lang="en-US" sz="2200" b="0" strike="noStrike" spc="-1">
              <a:latin typeface="DejaVu Sans"/>
            </a:endParaRPr>
          </a:p>
        </p:txBody>
      </p:sp>
      <p:sp>
        <p:nvSpPr>
          <p:cNvPr id="352"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Total food waste →  </a:t>
            </a:r>
            <a:r>
              <a:rPr lang="en-US" sz="1800" b="1" strike="noStrike" spc="-1">
                <a:solidFill>
                  <a:srgbClr val="000000"/>
                </a:solidFill>
                <a:latin typeface="DejaVu Sans"/>
                <a:ea typeface="DejaVu Sans"/>
              </a:rPr>
              <a:t>696,484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Fruit and vegetables → 328,245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Bread and baked goods → 206,399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Dairy products → 60,255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Meat-like/based products → 53,307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Others → 48,279 tons</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a:lnSpc>
                <a:spcPct val="100000"/>
              </a:lnSpc>
              <a:spcBef>
                <a:spcPts val="360"/>
              </a:spcBef>
              <a:buNone/>
            </a:pPr>
            <a:r>
              <a:rPr lang="en-US" sz="1800" b="0" strike="noStrike" spc="-1">
                <a:solidFill>
                  <a:srgbClr val="000000"/>
                </a:solidFill>
                <a:latin typeface="DejaVu Sans"/>
                <a:ea typeface="DejaVu Sans"/>
              </a:rPr>
              <a:t>Where is the difference between the 0.5 million tons on the previous slide and the 696,484 tons on this slide coming from? </a:t>
            </a:r>
            <a:r>
              <a:rPr lang="en-US" sz="1800" b="0" strike="noStrike" spc="-1">
                <a:solidFill>
                  <a:srgbClr val="FFFFFF"/>
                </a:solidFill>
                <a:latin typeface="DejaVu Sans"/>
                <a:ea typeface="DejaVu Sans"/>
              </a:rPr>
              <a:t>→ donated food (Tafel Deutschland e.V.)</a:t>
            </a:r>
            <a:endParaRPr lang="en-US" sz="1800" b="0" strike="noStrike" spc="-1">
              <a:latin typeface="DejaVu Sans"/>
            </a:endParaRPr>
          </a:p>
        </p:txBody>
      </p:sp>
      <p:sp>
        <p:nvSpPr>
          <p:cNvPr id="353" name="CustomShape 4"/>
          <p:cNvSpPr/>
          <p:nvPr/>
        </p:nvSpPr>
        <p:spPr>
          <a:xfrm>
            <a:off x="263520" y="6173280"/>
            <a:ext cx="1051992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Lebensmittelabfälle in Deutschland – Baseline 2015 (2019) – https://www.thuenen.de/media/publikationen/thuenen-report/Thuenen_Report_71.pdf</a:t>
            </a:r>
            <a:endParaRPr lang="en-US" sz="900" b="0" strike="noStrike" spc="-1">
              <a:latin typeface="DejaVu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The Problem</a:t>
            </a:r>
            <a:endParaRPr lang="en-US" sz="2400" b="0" strike="noStrike" spc="-1">
              <a:latin typeface="DejaVu Sans"/>
            </a:endParaRPr>
          </a:p>
        </p:txBody>
      </p:sp>
      <p:sp>
        <p:nvSpPr>
          <p:cNvPr id="355"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 Waste – Retail in more detail (2015)</a:t>
            </a:r>
            <a:endParaRPr lang="en-US" sz="2200" b="0" strike="noStrike" spc="-1">
              <a:latin typeface="DejaVu Sans"/>
            </a:endParaRPr>
          </a:p>
        </p:txBody>
      </p:sp>
      <p:sp>
        <p:nvSpPr>
          <p:cNvPr id="356"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Total food waste →  </a:t>
            </a:r>
            <a:r>
              <a:rPr lang="en-US" sz="1800" b="1" strike="noStrike" spc="-1">
                <a:solidFill>
                  <a:srgbClr val="000000"/>
                </a:solidFill>
                <a:latin typeface="DejaVu Sans"/>
                <a:ea typeface="DejaVu Sans"/>
              </a:rPr>
              <a:t>696,484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Fruit and vegetables → 328,245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Bread and baked goods → 206,399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Dairy products → 60,255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Meat-like/based products → 53,307 tons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Others → 48,279 tons</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a:lnSpc>
                <a:spcPct val="100000"/>
              </a:lnSpc>
              <a:spcBef>
                <a:spcPts val="360"/>
              </a:spcBef>
              <a:buNone/>
            </a:pPr>
            <a:r>
              <a:rPr lang="en-US" sz="1800" b="0" strike="noStrike" spc="-1">
                <a:solidFill>
                  <a:srgbClr val="000000"/>
                </a:solidFill>
                <a:latin typeface="DejaVu Sans"/>
                <a:ea typeface="DejaVu Sans"/>
              </a:rPr>
              <a:t>Where is the difference between the 0.5 million tons on the previous slide and the 696,484 tons on this slide coming from? → donated food (Tafel Deutschland e.V.)</a:t>
            </a:r>
            <a:endParaRPr lang="en-US" sz="1800" b="0" strike="noStrike" spc="-1">
              <a:latin typeface="DejaVu Sans"/>
            </a:endParaRPr>
          </a:p>
        </p:txBody>
      </p:sp>
      <p:sp>
        <p:nvSpPr>
          <p:cNvPr id="357" name="CustomShape 4"/>
          <p:cNvSpPr/>
          <p:nvPr/>
        </p:nvSpPr>
        <p:spPr>
          <a:xfrm>
            <a:off x="263520" y="6173280"/>
            <a:ext cx="1051992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lang="en-US" sz="900" b="0" strike="noStrike" spc="-1">
              <a:latin typeface="DejaVu Sans"/>
            </a:endParaRPr>
          </a:p>
          <a:p>
            <a:pPr>
              <a:lnSpc>
                <a:spcPct val="100000"/>
              </a:lnSpc>
              <a:buNone/>
            </a:pPr>
            <a:r>
              <a:rPr lang="en-US" sz="900" b="0" strike="noStrike" spc="-1">
                <a:solidFill>
                  <a:srgbClr val="A6A6A6"/>
                </a:solidFill>
                <a:latin typeface="Roboto"/>
                <a:ea typeface="Roboto"/>
              </a:rPr>
              <a:t>2.) Lebensmittelabfälle in Deutschland – Baseline 2015 (2019) – https://www.thuenen.de/media/publikationen/thuenen-report/Thuenen_Report_71.pdf</a:t>
            </a:r>
            <a:endParaRPr lang="en-US" sz="900" b="0" strike="noStrike" spc="-1">
              <a:latin typeface="DejaVu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Updates </a:t>
            </a:r>
            <a:endParaRPr lang="en-US" sz="2400" b="0" strike="noStrike" spc="-1">
              <a:latin typeface="DejaVu Sans"/>
            </a:endParaRPr>
          </a:p>
        </p:txBody>
      </p:sp>
      <p:sp>
        <p:nvSpPr>
          <p:cNvPr id="108" name="CustomShape 2"/>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800" b="0" strike="noStrike" spc="-1" dirty="0">
                <a:solidFill>
                  <a:srgbClr val="000000"/>
                </a:solidFill>
                <a:latin typeface="DejaVu Sans"/>
                <a:ea typeface="DejaVu Sans"/>
              </a:rPr>
              <a:t>04.05.2022</a:t>
            </a:r>
            <a:endParaRPr lang="en-US" sz="1800" b="0" strike="noStrike" spc="-1" dirty="0">
              <a:latin typeface="DejaVu Sans"/>
            </a:endParaRPr>
          </a:p>
          <a:p>
            <a:pPr algn="ctr">
              <a:lnSpc>
                <a:spcPct val="100000"/>
              </a:lnSpc>
              <a:buNone/>
            </a:pPr>
            <a:endParaRPr lang="en-US" sz="1800" b="0" strike="noStrike" spc="-1" dirty="0">
              <a:latin typeface="DejaVu Sans"/>
            </a:endParaRPr>
          </a:p>
          <a:p>
            <a:pPr algn="ctr">
              <a:lnSpc>
                <a:spcPct val="100000"/>
              </a:lnSpc>
              <a:buNone/>
            </a:pPr>
            <a:endParaRPr lang="en-US" sz="1800" b="0" strike="noStrike" spc="-1" dirty="0">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Assuming that everyone on Earth lives according to our (German) standard of living → How many Earths do we need? </a:t>
            </a:r>
            <a:endParaRPr lang="en-US" sz="1800" b="0" strike="noStrike" spc="-1" dirty="0">
              <a:latin typeface="DejaVu Sans"/>
            </a:endParaRPr>
          </a:p>
        </p:txBody>
      </p:sp>
      <p:sp>
        <p:nvSpPr>
          <p:cNvPr id="109" name="CustomShape 3"/>
          <p:cNvSpPr/>
          <p:nvPr/>
        </p:nvSpPr>
        <p:spPr>
          <a:xfrm>
            <a:off x="263520" y="6411600"/>
            <a:ext cx="77742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dirty="0">
                <a:solidFill>
                  <a:srgbClr val="A6A6A6"/>
                </a:solidFill>
                <a:latin typeface="Roboto"/>
                <a:ea typeface="Roboto"/>
              </a:rPr>
              <a:t>https://www.overshootday.org/newsroom/country-overshoot-days/</a:t>
            </a:r>
            <a:endParaRPr lang="en-US" sz="900" b="0" strike="noStrike" spc="-1" dirty="0">
              <a:latin typeface="DejaVu Sans"/>
            </a:endParaRPr>
          </a:p>
        </p:txBody>
      </p:sp>
      <p:sp>
        <p:nvSpPr>
          <p:cNvPr id="110" name="CustomShape 4"/>
          <p:cNvSpPr/>
          <p:nvPr/>
        </p:nvSpPr>
        <p:spPr>
          <a:xfrm>
            <a:off x="333720" y="2743200"/>
            <a:ext cx="10788480" cy="91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11" name="CustomShape 5"/>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Earth Overshoot Day 2022 (Germany)</a:t>
            </a:r>
            <a:endParaRPr lang="en-US" sz="2200" b="0" strike="noStrike" spc="-1">
              <a:latin typeface="DejaVu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Solution?</a:t>
            </a:r>
            <a:endParaRPr lang="en-US" sz="2400" b="0" strike="noStrike" spc="-1">
              <a:latin typeface="DejaVu Sans"/>
            </a:endParaRPr>
          </a:p>
        </p:txBody>
      </p:sp>
      <p:sp>
        <p:nvSpPr>
          <p:cNvPr id="359"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General</a:t>
            </a:r>
            <a:endParaRPr lang="en-US" sz="2200" b="0" strike="noStrike" spc="-1">
              <a:latin typeface="DejaVu Sans"/>
            </a:endParaRPr>
          </a:p>
        </p:txBody>
      </p:sp>
      <p:sp>
        <p:nvSpPr>
          <p:cNvPr id="360"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Make it illegal to throw food away → In February 2016, France adopted a law on fighting food waste that meant supermarkets were forbidden to destroy unsold food products and were compelled to donate it instead.</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Has been later adopted in the gastronomy and related sectors </a:t>
            </a:r>
            <a:endParaRPr lang="en-US" sz="1800" b="0" strike="noStrike" spc="-1">
              <a:latin typeface="DejaVu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Alternative Solutions?</a:t>
            </a:r>
            <a:endParaRPr lang="en-US" sz="2400" b="0" strike="noStrike" spc="-1">
              <a:latin typeface="DejaVu Sans"/>
            </a:endParaRPr>
          </a:p>
        </p:txBody>
      </p:sp>
      <p:sp>
        <p:nvSpPr>
          <p:cNvPr id="362"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Foodsharing Platform </a:t>
            </a:r>
            <a:endParaRPr lang="en-US" sz="2200" b="0" strike="noStrike" spc="-1">
              <a:latin typeface="DejaVu Sans"/>
            </a:endParaRPr>
          </a:p>
        </p:txBody>
      </p:sp>
      <p:sp>
        <p:nvSpPr>
          <p:cNvPr id="363"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216000" indent="-212400">
              <a:lnSpc>
                <a:spcPct val="100000"/>
              </a:lnSpc>
              <a:spcBef>
                <a:spcPts val="360"/>
              </a:spcBef>
              <a:buClr>
                <a:srgbClr val="008C4F"/>
              </a:buClr>
              <a:buSzPct val="45000"/>
              <a:buFont typeface="OpenSymbol"/>
              <a:buChar char="■"/>
            </a:pPr>
            <a:r>
              <a:rPr lang="en-US" sz="1800" b="0" u="sng" strike="noStrike" spc="-1">
                <a:solidFill>
                  <a:srgbClr val="0000FF"/>
                </a:solidFill>
                <a:uFillTx/>
                <a:latin typeface="DejaVu Sans"/>
                <a:ea typeface="DejaVu Sans"/>
                <a:hlinkClick r:id="rId2"/>
              </a:rPr>
              <a:t>Click Me</a:t>
            </a:r>
            <a:endParaRPr lang="en-US" sz="1800" b="0" strike="noStrike" spc="-1">
              <a:latin typeface="DejaVu Sans"/>
            </a:endParaRPr>
          </a:p>
          <a:p>
            <a:pPr marL="216000"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Platform launched in 2012</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Decentralized and self-organized</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450,000 registered user (all volunteers)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Cooperates with more than 11,000 businesses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More than 65 million tons of food saved</a:t>
            </a:r>
            <a:endParaRPr lang="en-US" sz="1800" b="0" strike="noStrike" spc="-1">
              <a:latin typeface="DejaVu Sans"/>
            </a:endParaRPr>
          </a:p>
        </p:txBody>
      </p:sp>
      <p:sp>
        <p:nvSpPr>
          <p:cNvPr id="364" name="CustomShape 4"/>
          <p:cNvSpPr/>
          <p:nvPr/>
        </p:nvSpPr>
        <p:spPr>
          <a:xfrm>
            <a:off x="274320" y="6400800"/>
            <a:ext cx="10794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https://foodsharing.de/</a:t>
            </a:r>
            <a:endParaRPr lang="en-US" sz="900" b="0" strike="noStrike" spc="-1">
              <a:latin typeface="DejaVu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Alternative Solutions?</a:t>
            </a:r>
            <a:endParaRPr lang="en-US" sz="2400" b="0" strike="noStrike" spc="-1">
              <a:latin typeface="DejaVu Sans"/>
            </a:endParaRPr>
          </a:p>
        </p:txBody>
      </p:sp>
      <p:sp>
        <p:nvSpPr>
          <p:cNvPr id="366"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Foodsharing Platform – How does it work? </a:t>
            </a:r>
            <a:endParaRPr lang="en-US" sz="2200" b="0" strike="noStrike" spc="-1">
              <a:latin typeface="DejaVu Sans"/>
            </a:endParaRPr>
          </a:p>
        </p:txBody>
      </p:sp>
      <p:sp>
        <p:nvSpPr>
          <p:cNvPr id="367"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216000" indent="-2156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Register (free – no charges, no subscriptions)</a:t>
            </a:r>
            <a:endParaRPr lang="en-US" sz="1800" b="0" strike="noStrike" spc="-1">
              <a:latin typeface="DejaVu Sans"/>
            </a:endParaRPr>
          </a:p>
          <a:p>
            <a:pPr marL="216000" indent="-2156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Types of users:</a:t>
            </a:r>
            <a:endParaRPr lang="en-US" sz="1800" b="0" strike="noStrike" spc="-1">
              <a:latin typeface="DejaVu Sans"/>
            </a:endParaRPr>
          </a:p>
          <a:p>
            <a:pPr marL="432000" lvl="1" indent="-2156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 User </a:t>
            </a:r>
            <a:endParaRPr lang="en-US" sz="1800" b="0" strike="noStrike" spc="-1">
              <a:latin typeface="DejaVu Sans"/>
            </a:endParaRPr>
          </a:p>
          <a:p>
            <a:pPr marL="648000" lvl="2" indent="-215640">
              <a:lnSpc>
                <a:spcPct val="100000"/>
              </a:lnSpc>
              <a:spcBef>
                <a:spcPts val="360"/>
              </a:spcBef>
              <a:buClr>
                <a:srgbClr val="008C4F"/>
              </a:buClr>
              <a:buSzPct val="45000"/>
              <a:buFont typeface="Symbol"/>
              <a:buChar char=""/>
            </a:pPr>
            <a:r>
              <a:rPr lang="en-US" sz="1800" b="0" strike="noStrike" spc="-1">
                <a:solidFill>
                  <a:srgbClr val="000000"/>
                </a:solidFill>
                <a:latin typeface="DejaVu Sans"/>
                <a:ea typeface="DejaVu Sans"/>
              </a:rPr>
              <a:t>Share your own leftovers or collect food from others (offers visible on the Foodsharing map)</a:t>
            </a:r>
            <a:endParaRPr lang="en-US" sz="1800" b="0" strike="noStrike" spc="-1">
              <a:latin typeface="DejaVu Sans"/>
            </a:endParaRPr>
          </a:p>
          <a:p>
            <a:pPr marL="432000" lvl="1" indent="-2156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 Foodsavers </a:t>
            </a:r>
            <a:endParaRPr lang="en-US" sz="1800" b="0" strike="noStrike" spc="-1">
              <a:latin typeface="DejaVu Sans"/>
            </a:endParaRPr>
          </a:p>
          <a:p>
            <a:pPr marL="648000" lvl="2" indent="-215640">
              <a:lnSpc>
                <a:spcPct val="100000"/>
              </a:lnSpc>
              <a:spcBef>
                <a:spcPts val="360"/>
              </a:spcBef>
              <a:buClr>
                <a:srgbClr val="008C4F"/>
              </a:buClr>
              <a:buSzPct val="45000"/>
              <a:buFont typeface="Symbol"/>
              <a:buChar char=""/>
            </a:pPr>
            <a:r>
              <a:rPr lang="en-US" sz="1800" b="0" strike="noStrike" spc="-1">
                <a:solidFill>
                  <a:srgbClr val="000000"/>
                </a:solidFill>
                <a:latin typeface="DejaVu Sans"/>
                <a:ea typeface="DejaVu Sans"/>
              </a:rPr>
              <a:t>Pass a quiz (quite some effort) and become a Foodsaver.</a:t>
            </a:r>
            <a:endParaRPr lang="en-US" sz="1800" b="0" strike="noStrike" spc="-1">
              <a:latin typeface="DejaVu Sans"/>
            </a:endParaRPr>
          </a:p>
          <a:p>
            <a:pPr marL="648000" lvl="2" indent="-215640">
              <a:lnSpc>
                <a:spcPct val="100000"/>
              </a:lnSpc>
              <a:spcBef>
                <a:spcPts val="360"/>
              </a:spcBef>
              <a:buClr>
                <a:srgbClr val="008C4F"/>
              </a:buClr>
              <a:buSzPct val="45000"/>
              <a:buFont typeface="Symbol"/>
              <a:buChar char=""/>
            </a:pPr>
            <a:r>
              <a:rPr lang="en-US" sz="1800" b="0" strike="noStrike" spc="-1">
                <a:solidFill>
                  <a:srgbClr val="000000"/>
                </a:solidFill>
                <a:latin typeface="DejaVu Sans"/>
                <a:ea typeface="DejaVu Sans"/>
              </a:rPr>
              <a:t>Allowed to collect (“save”) leftovers from businesses that cooperate with Foodsharing</a:t>
            </a:r>
            <a:endParaRPr lang="en-US" sz="1800" b="0" strike="noStrike" spc="-1">
              <a:latin typeface="DejaVu Sans"/>
            </a:endParaRPr>
          </a:p>
          <a:p>
            <a:pPr marL="648000" lvl="2" indent="-215640">
              <a:lnSpc>
                <a:spcPct val="100000"/>
              </a:lnSpc>
              <a:spcBef>
                <a:spcPts val="360"/>
              </a:spcBef>
              <a:buClr>
                <a:srgbClr val="008C4F"/>
              </a:buClr>
              <a:buSzPct val="45000"/>
              <a:buFont typeface="Symbol"/>
              <a:buChar char=""/>
            </a:pPr>
            <a:r>
              <a:rPr lang="en-US" sz="1800" b="0" strike="noStrike" spc="-1">
                <a:solidFill>
                  <a:srgbClr val="000000"/>
                </a:solidFill>
                <a:latin typeface="DejaVu Sans"/>
                <a:ea typeface="DejaVu Sans"/>
              </a:rPr>
              <a:t>Redistribute saved food among friends and within the Foodsharing community</a:t>
            </a:r>
            <a:endParaRPr lang="en-US" sz="1800" b="0" strike="noStrike" spc="-1">
              <a:latin typeface="DejaVu Sans"/>
            </a:endParaRPr>
          </a:p>
          <a:p>
            <a:pPr marL="432000" lvl="1" indent="-2156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 Operations manager (Betriebsverantwortlicher = abbr. “BV”)</a:t>
            </a:r>
            <a:endParaRPr lang="en-US" sz="1800" b="0" strike="noStrike" spc="-1">
              <a:latin typeface="DejaVu Sans"/>
            </a:endParaRPr>
          </a:p>
          <a:p>
            <a:pPr marL="648000" lvl="2" indent="-215640">
              <a:lnSpc>
                <a:spcPct val="100000"/>
              </a:lnSpc>
              <a:spcBef>
                <a:spcPts val="360"/>
              </a:spcBef>
              <a:buClr>
                <a:srgbClr val="008C4F"/>
              </a:buClr>
              <a:buSzPct val="45000"/>
              <a:buFont typeface="Symbol"/>
              <a:buChar char=""/>
            </a:pPr>
            <a:r>
              <a:rPr lang="en-US" sz="1800" b="0" strike="noStrike" spc="-1">
                <a:solidFill>
                  <a:srgbClr val="000000"/>
                </a:solidFill>
                <a:latin typeface="DejaVu Sans"/>
                <a:ea typeface="DejaVu Sans"/>
              </a:rPr>
              <a:t>Manage cooperation with business, manage your team of Foodsavers and organize a collection schedule </a:t>
            </a:r>
            <a:endParaRPr lang="en-US" sz="1800" b="0" strike="noStrike" spc="-1">
              <a:latin typeface="DejaVu Sans"/>
            </a:endParaRPr>
          </a:p>
        </p:txBody>
      </p:sp>
      <p:sp>
        <p:nvSpPr>
          <p:cNvPr id="368" name="CustomShape 4"/>
          <p:cNvSpPr/>
          <p:nvPr/>
        </p:nvSpPr>
        <p:spPr>
          <a:xfrm>
            <a:off x="274320" y="6400800"/>
            <a:ext cx="10794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https://foodsharing.de/</a:t>
            </a:r>
            <a:endParaRPr lang="en-US" sz="900" b="0" strike="noStrike" spc="-1">
              <a:latin typeface="DejaVu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Alternative Solutions?</a:t>
            </a:r>
            <a:endParaRPr lang="en-US" sz="2400" b="0" strike="noStrike" spc="-1">
              <a:latin typeface="DejaVu Sans"/>
            </a:endParaRPr>
          </a:p>
        </p:txBody>
      </p:sp>
      <p:sp>
        <p:nvSpPr>
          <p:cNvPr id="370"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Foodsharing Platform – How does it work? </a:t>
            </a:r>
            <a:endParaRPr lang="en-US" sz="2200" b="0" strike="noStrike" spc="-1">
              <a:latin typeface="DejaVu Sans"/>
            </a:endParaRPr>
          </a:p>
        </p:txBody>
      </p:sp>
      <p:sp>
        <p:nvSpPr>
          <p:cNvPr id="371" name="CustomShape 3"/>
          <p:cNvSpPr/>
          <p:nvPr/>
        </p:nvSpPr>
        <p:spPr>
          <a:xfrm>
            <a:off x="274320" y="6400800"/>
            <a:ext cx="10794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https://foodsharing.de/</a:t>
            </a:r>
            <a:endParaRPr lang="en-US" sz="900" b="0" strike="noStrike" spc="-1">
              <a:latin typeface="DejaVu Sans"/>
            </a:endParaRPr>
          </a:p>
        </p:txBody>
      </p:sp>
      <p:pic>
        <p:nvPicPr>
          <p:cNvPr id="372" name="Grafik 371"/>
          <p:cNvPicPr/>
          <p:nvPr/>
        </p:nvPicPr>
        <p:blipFill>
          <a:blip r:embed="rId2"/>
          <a:stretch/>
        </p:blipFill>
        <p:spPr>
          <a:xfrm>
            <a:off x="1671480" y="1724040"/>
            <a:ext cx="8656920" cy="458100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Alternative Solutions?</a:t>
            </a:r>
            <a:endParaRPr lang="en-US" sz="2400" b="0" strike="noStrike" spc="-1">
              <a:latin typeface="DejaVu Sans"/>
            </a:endParaRPr>
          </a:p>
        </p:txBody>
      </p:sp>
      <p:sp>
        <p:nvSpPr>
          <p:cNvPr id="374"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Foodsharing Platform – How does it work?</a:t>
            </a:r>
            <a:endParaRPr lang="en-US" sz="2200" b="0" strike="noStrike" spc="-1">
              <a:latin typeface="DejaVu Sans"/>
            </a:endParaRPr>
          </a:p>
        </p:txBody>
      </p:sp>
      <p:sp>
        <p:nvSpPr>
          <p:cNvPr id="375"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marL="216000"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Just keep/take what you can consume, redistribute everything else</a:t>
            </a:r>
            <a:endParaRPr lang="en-US" sz="1800" b="0" strike="noStrike" spc="-1">
              <a:latin typeface="DejaVu Sans"/>
            </a:endParaRPr>
          </a:p>
          <a:p>
            <a:pPr marL="216000"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Most businesses don’t want to be publicly mentioned </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Bad image if you throw away huge amounts of food every day</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People are supposed to buy their food at your place instead of picking it up for free ;)</a:t>
            </a:r>
            <a:endParaRPr lang="en-US" sz="1800" b="0" strike="noStrike" spc="-1">
              <a:latin typeface="DejaVu Sans"/>
            </a:endParaRPr>
          </a:p>
          <a:p>
            <a:pPr>
              <a:lnSpc>
                <a:spcPct val="100000"/>
              </a:lnSpc>
              <a:spcBef>
                <a:spcPts val="360"/>
              </a:spcBef>
              <a:buNone/>
            </a:pPr>
            <a:endParaRPr lang="en-US" sz="1800" b="0" strike="noStrike" spc="-1">
              <a:latin typeface="DejaVu Sans"/>
            </a:endParaRPr>
          </a:p>
          <a:p>
            <a:pPr marL="216000"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Strict:</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Food collection schedule (pre-defined time slots, each foodsaver only once every week or every two weeks, etc.)</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Hygiene rules</a:t>
            </a:r>
            <a:endParaRPr lang="en-US" sz="1800" b="0" strike="noStrike" spc="-1">
              <a:latin typeface="DejaVu Sans"/>
            </a:endParaRPr>
          </a:p>
          <a:p>
            <a:pPr marL="432000" lvl="1" indent="-21240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Pre-defined procedures for collection of food </a:t>
            </a:r>
            <a:endParaRPr lang="en-US" sz="1800" b="0" strike="noStrike" spc="-1">
              <a:latin typeface="DejaVu Sans"/>
            </a:endParaRPr>
          </a:p>
        </p:txBody>
      </p:sp>
      <p:sp>
        <p:nvSpPr>
          <p:cNvPr id="376" name="CustomShape 4"/>
          <p:cNvSpPr/>
          <p:nvPr/>
        </p:nvSpPr>
        <p:spPr>
          <a:xfrm>
            <a:off x="274320" y="6400800"/>
            <a:ext cx="10794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https://foodsharing.de/</a:t>
            </a:r>
            <a:endParaRPr lang="en-US" sz="900" b="0" strike="noStrike" spc="-1">
              <a:latin typeface="DejaVu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a:solidFill>
                  <a:srgbClr val="000000"/>
                </a:solidFill>
                <a:latin typeface="DejaVu Sans"/>
                <a:ea typeface="DejaVu Sans"/>
              </a:rPr>
              <a:t>Alternative Solutions?</a:t>
            </a:r>
            <a:endParaRPr lang="en-US" sz="2400" b="0" strike="noStrike" spc="-1">
              <a:latin typeface="DejaVu Sans"/>
            </a:endParaRPr>
          </a:p>
        </p:txBody>
      </p:sp>
      <p:sp>
        <p:nvSpPr>
          <p:cNvPr id="378" name="CustomShape 2"/>
          <p:cNvSpPr/>
          <p:nvPr/>
        </p:nvSpPr>
        <p:spPr>
          <a:xfrm>
            <a:off x="432720"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Foodsharing Platform – How much food is saved every day?</a:t>
            </a:r>
            <a:endParaRPr lang="en-US" sz="2200" b="0" strike="noStrike" spc="-1">
              <a:latin typeface="DejaVu Sans"/>
            </a:endParaRPr>
          </a:p>
        </p:txBody>
      </p:sp>
      <p:sp>
        <p:nvSpPr>
          <p:cNvPr id="379" name="CustomShape 3"/>
          <p:cNvSpPr/>
          <p:nvPr/>
        </p:nvSpPr>
        <p:spPr>
          <a:xfrm>
            <a:off x="335520" y="126828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endParaRPr lang="en-US" sz="1800" b="0" strike="noStrike" spc="-1">
              <a:latin typeface="DejaVu Sans"/>
            </a:endParaRPr>
          </a:p>
          <a:p>
            <a:pPr>
              <a:lnSpc>
                <a:spcPct val="100000"/>
              </a:lnSpc>
              <a:spcBef>
                <a:spcPts val="360"/>
              </a:spcBef>
              <a:buNone/>
            </a:pPr>
            <a:endParaRPr lang="en-US" sz="1800" b="0" strike="noStrike" spc="-1">
              <a:latin typeface="DejaVu Sans"/>
            </a:endParaRPr>
          </a:p>
        </p:txBody>
      </p:sp>
      <p:pic>
        <p:nvPicPr>
          <p:cNvPr id="380" name="Grafik 379"/>
          <p:cNvPicPr/>
          <p:nvPr/>
        </p:nvPicPr>
        <p:blipFill>
          <a:blip r:embed="rId2"/>
          <a:stretch/>
        </p:blipFill>
        <p:spPr>
          <a:xfrm>
            <a:off x="91440" y="3291840"/>
            <a:ext cx="5630400" cy="3165480"/>
          </a:xfrm>
          <a:prstGeom prst="rect">
            <a:avLst/>
          </a:prstGeom>
          <a:ln w="0">
            <a:noFill/>
          </a:ln>
        </p:spPr>
      </p:pic>
      <p:pic>
        <p:nvPicPr>
          <p:cNvPr id="381" name="Grafik 380"/>
          <p:cNvPicPr/>
          <p:nvPr/>
        </p:nvPicPr>
        <p:blipFill>
          <a:blip r:embed="rId3"/>
          <a:srcRect r="6764"/>
          <a:stretch/>
        </p:blipFill>
        <p:spPr>
          <a:xfrm>
            <a:off x="5395320" y="1594800"/>
            <a:ext cx="5938920" cy="1784160"/>
          </a:xfrm>
          <a:prstGeom prst="rect">
            <a:avLst/>
          </a:prstGeom>
          <a:ln w="0">
            <a:noFill/>
          </a:ln>
        </p:spPr>
      </p:pic>
      <p:sp>
        <p:nvSpPr>
          <p:cNvPr id="382" name="CustomShape 4"/>
          <p:cNvSpPr/>
          <p:nvPr/>
        </p:nvSpPr>
        <p:spPr>
          <a:xfrm>
            <a:off x="274320" y="6400800"/>
            <a:ext cx="107942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0" strike="noStrike" spc="-1">
                <a:solidFill>
                  <a:srgbClr val="A6A6A6"/>
                </a:solidFill>
                <a:latin typeface="DejaVu Sans"/>
                <a:ea typeface="Roboto"/>
              </a:rPr>
              <a:t>https://foodsharing.de/</a:t>
            </a:r>
            <a:endParaRPr lang="en-US" sz="900" b="0" strike="noStrike" spc="-1">
              <a:latin typeface="DejaVu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335520" y="126864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buNone/>
              <a:tabLst>
                <a:tab pos="0" algn="l"/>
              </a:tabLst>
            </a:pPr>
            <a:r>
              <a:rPr lang="en-US" sz="4000" b="1" strike="noStrike" spc="-1">
                <a:solidFill>
                  <a:srgbClr val="000000"/>
                </a:solidFill>
                <a:latin typeface="DejaVu Sans"/>
                <a:ea typeface="DejaVu Sans"/>
              </a:rPr>
              <a:t>Questions?</a:t>
            </a:r>
            <a:endParaRPr lang="en-US" sz="4000" b="0" strike="noStrike" spc="-1">
              <a:latin typeface="DejaVu Sans"/>
            </a:endParaRPr>
          </a:p>
        </p:txBody>
      </p:sp>
      <p:sp>
        <p:nvSpPr>
          <p:cNvPr id="384" name="CustomShape 2"/>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335520" y="4406760"/>
            <a:ext cx="10738080" cy="13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3000" b="1" strike="noStrike" cap="all" spc="-1">
                <a:solidFill>
                  <a:srgbClr val="008C4F"/>
                </a:solidFill>
                <a:latin typeface="Arial Unicode MS"/>
                <a:ea typeface="DejaVu Sans"/>
              </a:rPr>
              <a:t>E01 – Your Personal Carbon Footprint</a:t>
            </a:r>
            <a:endParaRPr lang="en-US" sz="3000" b="0" strike="noStrike" spc="-1">
              <a:latin typeface="DejaVu Sans"/>
            </a:endParaRPr>
          </a:p>
        </p:txBody>
      </p:sp>
      <p:sp>
        <p:nvSpPr>
          <p:cNvPr id="113" name="CustomShape 2"/>
          <p:cNvSpPr/>
          <p:nvPr/>
        </p:nvSpPr>
        <p:spPr>
          <a:xfrm>
            <a:off x="335520" y="2906640"/>
            <a:ext cx="10738080" cy="14850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335520" y="764640"/>
            <a:ext cx="10744200" cy="49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1" strike="noStrike" spc="-1" dirty="0">
                <a:solidFill>
                  <a:srgbClr val="000000"/>
                </a:solidFill>
                <a:latin typeface="DejaVu Sans"/>
                <a:ea typeface="DejaVu Sans"/>
              </a:rPr>
              <a:t>Your Personal Carbon Footprint – </a:t>
            </a:r>
            <a:r>
              <a:rPr lang="en-US" sz="2400" b="1" strike="noStrike" spc="-1" dirty="0">
                <a:solidFill>
                  <a:srgbClr val="000000"/>
                </a:solidFill>
                <a:highlight>
                  <a:srgbClr val="FF0000"/>
                </a:highlight>
                <a:latin typeface="DejaVu Sans"/>
                <a:ea typeface="DejaVu Sans"/>
              </a:rPr>
              <a:t>ADD IN RESULTS</a:t>
            </a:r>
            <a:endParaRPr lang="en-US" sz="2400" b="0" strike="noStrike" spc="-1" dirty="0">
              <a:highlight>
                <a:srgbClr val="FF0000"/>
              </a:highlight>
              <a:latin typeface="DejaVu Sans"/>
            </a:endParaRPr>
          </a:p>
        </p:txBody>
      </p:sp>
      <p:sp>
        <p:nvSpPr>
          <p:cNvPr id="115" name="CustomShape 2"/>
          <p:cNvSpPr/>
          <p:nvPr/>
        </p:nvSpPr>
        <p:spPr>
          <a:xfrm>
            <a:off x="394614" y="1148040"/>
            <a:ext cx="10348560" cy="489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Results E01</a:t>
            </a:r>
            <a:endParaRPr lang="en-US" sz="2200" b="0" strike="noStrike" spc="-1">
              <a:latin typeface="DejaVu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400" b="1" strike="noStrike" spc="-1">
                <a:solidFill>
                  <a:srgbClr val="000000"/>
                </a:solidFill>
                <a:latin typeface="DejaVu Sans"/>
                <a:ea typeface="DejaVu Sans"/>
              </a:rPr>
              <a:t>Your Personal Carbon Footprint</a:t>
            </a:r>
            <a:endParaRPr lang="en-US" sz="2400" b="0" strike="noStrike" spc="-1">
              <a:latin typeface="DejaVu Sans"/>
            </a:endParaRPr>
          </a:p>
        </p:txBody>
      </p:sp>
      <p:sp>
        <p:nvSpPr>
          <p:cNvPr id="118" name="CustomShape 2"/>
          <p:cNvSpPr/>
          <p:nvPr/>
        </p:nvSpPr>
        <p:spPr>
          <a:xfrm>
            <a:off x="865440" y="2859120"/>
            <a:ext cx="9918360" cy="1870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buNone/>
            </a:pPr>
            <a:r>
              <a:rPr lang="en-US" sz="2800" b="1" strike="noStrike" spc="-1">
                <a:solidFill>
                  <a:srgbClr val="000000"/>
                </a:solidFill>
                <a:latin typeface="DejaVu Sans"/>
                <a:ea typeface="DejaVu Sans"/>
              </a:rPr>
              <a:t>So we just reduce our CO2 footprint and we are good?</a:t>
            </a:r>
            <a:endParaRPr lang="en-US" sz="2800" b="0" strike="noStrike" spc="-1">
              <a:latin typeface="DejaVu Sans"/>
            </a:endParaRPr>
          </a:p>
        </p:txBody>
      </p:sp>
      <p:sp>
        <p:nvSpPr>
          <p:cNvPr id="119" name="CustomShape 3"/>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Problem already solved?</a:t>
            </a:r>
            <a:endParaRPr lang="en-US" sz="2200" b="0" strike="noStrike" spc="-1">
              <a:latin typeface="DejaVu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400" b="1" strike="noStrike" spc="-1">
                <a:solidFill>
                  <a:srgbClr val="000000"/>
                </a:solidFill>
                <a:latin typeface="DejaVu Sans"/>
                <a:ea typeface="DejaVu Sans"/>
              </a:rPr>
              <a:t>Your Personal Carbon Footprint</a:t>
            </a:r>
            <a:endParaRPr lang="en-US" sz="2400" b="0" strike="noStrike" spc="-1">
              <a:latin typeface="DejaVu Sans"/>
            </a:endParaRPr>
          </a:p>
        </p:txBody>
      </p:sp>
      <p:sp>
        <p:nvSpPr>
          <p:cNvPr id="121" name="CustomShape 2"/>
          <p:cNvSpPr/>
          <p:nvPr/>
        </p:nvSpPr>
        <p:spPr>
          <a:xfrm>
            <a:off x="263520" y="6411600"/>
            <a:ext cx="64670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900" b="0" u="sng" strike="noStrike" spc="-1">
                <a:solidFill>
                  <a:srgbClr val="0000FF"/>
                </a:solidFill>
                <a:uFillTx/>
                <a:latin typeface="Roboto"/>
                <a:ea typeface="Roboto"/>
                <a:hlinkClick r:id="rId2"/>
              </a:rPr>
              <a:t>https://blogs.microsoft.com/blog/2020/01/16/microsoft-will-be-carbon-negative-by-2030/</a:t>
            </a:r>
            <a:endParaRPr lang="en-US" sz="900" b="0" strike="noStrike" spc="-1">
              <a:latin typeface="DejaVu Sans"/>
            </a:endParaRPr>
          </a:p>
        </p:txBody>
      </p:sp>
      <p:sp>
        <p:nvSpPr>
          <p:cNvPr id="122" name="CustomShape 3"/>
          <p:cNvSpPr/>
          <p:nvPr/>
        </p:nvSpPr>
        <p:spPr>
          <a:xfrm>
            <a:off x="865440" y="1828800"/>
            <a:ext cx="9918360" cy="2900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buNone/>
            </a:pPr>
            <a:r>
              <a:rPr lang="en-US" sz="2800" b="0" strike="noStrike" spc="-1">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lang="en-US" sz="2800" b="0" strike="noStrike" spc="-1">
              <a:latin typeface="DejaVu Sans"/>
            </a:endParaRPr>
          </a:p>
        </p:txBody>
      </p:sp>
      <p:sp>
        <p:nvSpPr>
          <p:cNvPr id="123" name="CustomShape 4"/>
          <p:cNvSpPr/>
          <p:nvPr/>
        </p:nvSpPr>
        <p:spPr>
          <a:xfrm>
            <a:off x="432720" y="1148040"/>
            <a:ext cx="10350360" cy="49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2200" b="1" strike="noStrike" spc="-1">
                <a:solidFill>
                  <a:srgbClr val="666666"/>
                </a:solidFill>
                <a:latin typeface="DejaVu Sans"/>
                <a:ea typeface="DejaVu Sans"/>
              </a:rPr>
              <a:t>Microsoft will be Carbon Negative by 2030</a:t>
            </a:r>
            <a:endParaRPr lang="en-US" sz="2200" b="0" strike="noStrike" spc="-1">
              <a:latin typeface="DejaVu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3794</Words>
  <Application>Microsoft Office PowerPoint</Application>
  <PresentationFormat>Breitbild</PresentationFormat>
  <Paragraphs>370</Paragraphs>
  <Slides>56</Slides>
  <Notes>0</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56</vt:i4>
      </vt:variant>
    </vt:vector>
  </HeadingPairs>
  <TitlesOfParts>
    <vt:vector size="65" baseType="lpstr">
      <vt:lpstr>Arial</vt:lpstr>
      <vt:lpstr>Arial Unicode MS</vt:lpstr>
      <vt:lpstr>DejaVu Sans</vt:lpstr>
      <vt:lpstr>OpenSymbol</vt:lpstr>
      <vt:lpstr>Roboto</vt:lpstr>
      <vt:lpstr>Symbol</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3687</cp:revision>
  <dcterms:created xsi:type="dcterms:W3CDTF">2013-05-21T09:22:36Z</dcterms:created>
  <dcterms:modified xsi:type="dcterms:W3CDTF">2023-03-15T10:26:56Z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false</vt:bool>
  </property>
  <property fmtid="{D5CDD505-2E9C-101B-9397-08002B2CF9AE}" pid="9" name="ShareDoc">
    <vt:bool>false</vt:bool>
  </property>
  <property fmtid="{D5CDD505-2E9C-101B-9397-08002B2CF9AE}" pid="10" name="Slides">
    <vt:i4>20</vt:i4>
  </property>
</Properties>
</file>